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9"/>
  </p:notesMasterIdLst>
  <p:handoutMasterIdLst>
    <p:handoutMasterId r:id="rId50"/>
  </p:handoutMasterIdLst>
  <p:sldIdLst>
    <p:sldId id="256" r:id="rId2"/>
    <p:sldId id="538" r:id="rId3"/>
    <p:sldId id="539" r:id="rId4"/>
    <p:sldId id="494" r:id="rId5"/>
    <p:sldId id="495" r:id="rId6"/>
    <p:sldId id="496" r:id="rId7"/>
    <p:sldId id="497" r:id="rId8"/>
    <p:sldId id="498" r:id="rId9"/>
    <p:sldId id="499" r:id="rId10"/>
    <p:sldId id="500" r:id="rId11"/>
    <p:sldId id="501" r:id="rId12"/>
    <p:sldId id="502" r:id="rId13"/>
    <p:sldId id="503" r:id="rId14"/>
    <p:sldId id="504" r:id="rId15"/>
    <p:sldId id="505" r:id="rId16"/>
    <p:sldId id="506" r:id="rId17"/>
    <p:sldId id="507" r:id="rId18"/>
    <p:sldId id="508" r:id="rId19"/>
    <p:sldId id="509" r:id="rId20"/>
    <p:sldId id="510" r:id="rId21"/>
    <p:sldId id="511" r:id="rId22"/>
    <p:sldId id="512" r:id="rId23"/>
    <p:sldId id="513" r:id="rId24"/>
    <p:sldId id="514" r:id="rId25"/>
    <p:sldId id="515" r:id="rId26"/>
    <p:sldId id="516" r:id="rId27"/>
    <p:sldId id="517" r:id="rId28"/>
    <p:sldId id="518" r:id="rId29"/>
    <p:sldId id="519" r:id="rId30"/>
    <p:sldId id="520" r:id="rId31"/>
    <p:sldId id="521" r:id="rId32"/>
    <p:sldId id="522" r:id="rId33"/>
    <p:sldId id="525" r:id="rId34"/>
    <p:sldId id="523" r:id="rId35"/>
    <p:sldId id="524" r:id="rId36"/>
    <p:sldId id="526" r:id="rId37"/>
    <p:sldId id="527" r:id="rId38"/>
    <p:sldId id="528" r:id="rId39"/>
    <p:sldId id="529" r:id="rId40"/>
    <p:sldId id="530" r:id="rId41"/>
    <p:sldId id="531" r:id="rId42"/>
    <p:sldId id="532" r:id="rId43"/>
    <p:sldId id="533" r:id="rId44"/>
    <p:sldId id="534" r:id="rId45"/>
    <p:sldId id="535" r:id="rId46"/>
    <p:sldId id="536" r:id="rId47"/>
    <p:sldId id="537" r:id="rId48"/>
  </p:sldIdLst>
  <p:sldSz cx="9144000" cy="6858000" type="screen4x3"/>
  <p:notesSz cx="6797675" cy="9926638"/>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1D4A"/>
    <a:srgbClr val="CC0000"/>
    <a:srgbClr val="FC3912"/>
    <a:srgbClr val="BE4036"/>
    <a:srgbClr val="FCECE7"/>
    <a:srgbClr val="F9D8CC"/>
    <a:srgbClr val="F3B6A3"/>
    <a:srgbClr val="F6C7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9B9C1239-443C-4DE0-966E-71E19D007CFF}" type="datetimeFigureOut">
              <a:rPr lang="tr-TR"/>
              <a:pPr>
                <a:defRPr/>
              </a:pPr>
              <a:t>17.06.2015</a:t>
            </a:fld>
            <a:endParaRPr lang="tr-TR"/>
          </a:p>
        </p:txBody>
      </p:sp>
      <p:sp>
        <p:nvSpPr>
          <p:cNvPr id="4" name="Altbilgi Yer Tutucusu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tr-TR"/>
          </a:p>
        </p:txBody>
      </p:sp>
      <p:sp>
        <p:nvSpPr>
          <p:cNvPr id="5" name="Slayt Numarası Yer Tutucus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7378877-B25F-4EC9-A0D9-C245FA5E4B55}" type="slidenum">
              <a:rPr lang="tr-TR" altLang="tr-TR"/>
              <a:pPr/>
              <a:t>‹#›</a:t>
            </a:fld>
            <a:endParaRPr lang="tr-TR" altLang="tr-TR"/>
          </a:p>
        </p:txBody>
      </p:sp>
    </p:spTree>
    <p:extLst>
      <p:ext uri="{BB962C8B-B14F-4D97-AF65-F5344CB8AC3E}">
        <p14:creationId xmlns:p14="http://schemas.microsoft.com/office/powerpoint/2010/main" val="22642402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7329F5FD-CD7F-4F23-A7CF-C0D39E749082}" type="datetimeFigureOut">
              <a:rPr lang="tr-TR"/>
              <a:pPr>
                <a:defRPr/>
              </a:pPr>
              <a:t>17.06.2015</a:t>
            </a:fld>
            <a:endParaRPr lang="tr-TR"/>
          </a:p>
        </p:txBody>
      </p:sp>
      <p:sp>
        <p:nvSpPr>
          <p:cNvPr id="4" name="3 Slayt Görüntüsü Yer Tutucusu"/>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72CABB94-8D7F-44DE-AD4F-C4EC1BE42E4E}" type="slidenum">
              <a:rPr lang="tr-TR" altLang="tr-TR"/>
              <a:pPr/>
              <a:t>‹#›</a:t>
            </a:fld>
            <a:endParaRPr lang="tr-TR" altLang="tr-TR"/>
          </a:p>
        </p:txBody>
      </p:sp>
    </p:spTree>
    <p:extLst>
      <p:ext uri="{BB962C8B-B14F-4D97-AF65-F5344CB8AC3E}">
        <p14:creationId xmlns:p14="http://schemas.microsoft.com/office/powerpoint/2010/main" val="422622685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TextEdit="1"/>
          </p:cNvSpPr>
          <p:nvPr>
            <p:ph type="sldImg"/>
          </p:nvPr>
        </p:nvSpPr>
        <p:spPr bwMode="auto">
          <a:noFill/>
          <a:ln>
            <a:solidFill>
              <a:srgbClr val="000000"/>
            </a:solidFill>
            <a:miter lim="800000"/>
            <a:headEnd/>
            <a:tailEnd/>
          </a:ln>
        </p:spPr>
      </p:sp>
      <p:sp>
        <p:nvSpPr>
          <p:cNvPr id="6147" name="Rectangle 3"/>
          <p:cNvSpPr>
            <a:spLocks noGrp="1"/>
          </p:cNvSpPr>
          <p:nvPr>
            <p:ph type="body" idx="1"/>
          </p:nvPr>
        </p:nvSpPr>
        <p:spPr bwMode="auto">
          <a:noFill/>
        </p:spPr>
        <p:txBody>
          <a:bodyPr wrap="square" numCol="1" anchor="t" anchorCtr="0" compatLnSpc="1">
            <a:prstTxWarp prst="textNoShape">
              <a:avLst/>
            </a:prstTxWarp>
          </a:bodyPr>
          <a:lstStyle/>
          <a:p>
            <a:endParaRPr lang="tr-TR" altLang="tr-TR" smtClean="0"/>
          </a:p>
        </p:txBody>
      </p:sp>
    </p:spTree>
    <p:extLst>
      <p:ext uri="{BB962C8B-B14F-4D97-AF65-F5344CB8AC3E}">
        <p14:creationId xmlns:p14="http://schemas.microsoft.com/office/powerpoint/2010/main" val="3355575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72CABB94-8D7F-44DE-AD4F-C4EC1BE42E4E}" type="slidenum">
              <a:rPr lang="tr-TR" altLang="tr-TR" smtClean="0"/>
              <a:pPr/>
              <a:t>3</a:t>
            </a:fld>
            <a:endParaRPr lang="tr-TR" altLang="tr-TR"/>
          </a:p>
        </p:txBody>
      </p:sp>
    </p:spTree>
    <p:extLst>
      <p:ext uri="{BB962C8B-B14F-4D97-AF65-F5344CB8AC3E}">
        <p14:creationId xmlns:p14="http://schemas.microsoft.com/office/powerpoint/2010/main" val="2705552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pic>
        <p:nvPicPr>
          <p:cNvPr id="3" name="6 Resim" descr="powerpoint1.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1 Başlık"/>
          <p:cNvSpPr>
            <a:spLocks noGrp="1"/>
          </p:cNvSpPr>
          <p:nvPr>
            <p:ph type="ctrTitle"/>
          </p:nvPr>
        </p:nvSpPr>
        <p:spPr>
          <a:xfrm>
            <a:off x="5652120" y="3573016"/>
            <a:ext cx="3491880" cy="1584176"/>
          </a:xfrm>
        </p:spPr>
        <p:txBody>
          <a:bodyPr>
            <a:normAutofit/>
          </a:bodyPr>
          <a:lstStyle>
            <a:lvl1pPr>
              <a:defRPr sz="3600"/>
            </a:lvl1pPr>
          </a:lstStyle>
          <a:p>
            <a:r>
              <a:rPr lang="tr-TR" dirty="0" smtClean="0"/>
              <a:t>Asıl başlık stili için tıklatın</a:t>
            </a:r>
            <a:endParaRPr lang="tr-TR" dirty="0"/>
          </a:p>
        </p:txBody>
      </p:sp>
      <p:sp>
        <p:nvSpPr>
          <p:cNvPr id="4" name="3 Veri Yer Tutucusu"/>
          <p:cNvSpPr>
            <a:spLocks noGrp="1"/>
          </p:cNvSpPr>
          <p:nvPr>
            <p:ph type="dt" sz="half" idx="10"/>
          </p:nvPr>
        </p:nvSpPr>
        <p:spPr/>
        <p:txBody>
          <a:bodyPr/>
          <a:lstStyle>
            <a:lvl1pPr>
              <a:defRPr/>
            </a:lvl1pPr>
          </a:lstStyle>
          <a:p>
            <a:pPr>
              <a:defRPr/>
            </a:pPr>
            <a:fld id="{E0B99BA9-7F6A-4648-8BEA-CEF4D3136AEE}" type="datetime1">
              <a:rPr lang="tr-TR"/>
              <a:pPr>
                <a:defRPr/>
              </a:pPr>
              <a:t>17.06.2015</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6" name="5 Slayt Numarası Yer Tutucusu"/>
          <p:cNvSpPr>
            <a:spLocks noGrp="1"/>
          </p:cNvSpPr>
          <p:nvPr>
            <p:ph type="sldNum" sz="quarter" idx="12"/>
          </p:nvPr>
        </p:nvSpPr>
        <p:spPr/>
        <p:txBody>
          <a:bodyPr/>
          <a:lstStyle>
            <a:lvl1pPr>
              <a:defRPr/>
            </a:lvl1pPr>
          </a:lstStyle>
          <a:p>
            <a:fld id="{567D4699-E1BC-452A-B8C6-AEBD6CAC2F65}" type="slidenum">
              <a:rPr lang="tr-TR" altLang="tr-TR"/>
              <a:pPr/>
              <a:t>‹#›</a:t>
            </a:fld>
            <a:endParaRPr lang="tr-TR" altLang="tr-TR"/>
          </a:p>
        </p:txBody>
      </p:sp>
    </p:spTree>
  </p:cSld>
  <p:clrMapOvr>
    <a:masterClrMapping/>
  </p:clrMapOvr>
  <p:transition spd="slow">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A0561603-5556-47B6-90E1-BADA023936AB}" type="datetime1">
              <a:rPr lang="tr-TR"/>
              <a:pPr>
                <a:defRPr/>
              </a:pPr>
              <a:t>17.06.2015</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6" name="5 Slayt Numarası Yer Tutucusu"/>
          <p:cNvSpPr>
            <a:spLocks noGrp="1"/>
          </p:cNvSpPr>
          <p:nvPr>
            <p:ph type="sldNum" sz="quarter" idx="12"/>
          </p:nvPr>
        </p:nvSpPr>
        <p:spPr/>
        <p:txBody>
          <a:bodyPr/>
          <a:lstStyle>
            <a:lvl1pPr>
              <a:defRPr/>
            </a:lvl1pPr>
          </a:lstStyle>
          <a:p>
            <a:fld id="{90E49A24-E5E0-475F-B467-927F95DAB292}" type="slidenum">
              <a:rPr lang="tr-TR" altLang="tr-TR"/>
              <a:pPr/>
              <a:t>‹#›</a:t>
            </a:fld>
            <a:endParaRPr lang="tr-TR" altLang="tr-TR"/>
          </a:p>
        </p:txBody>
      </p:sp>
    </p:spTree>
  </p:cSld>
  <p:clrMapOvr>
    <a:masterClrMapping/>
  </p:clrMapOvr>
  <p:transition spd="slow">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B467C4A5-9BF8-4A6C-A1E7-B80463EF623B}" type="datetime1">
              <a:rPr lang="tr-TR"/>
              <a:pPr>
                <a:defRPr/>
              </a:pPr>
              <a:t>17.06.2015</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6" name="5 Slayt Numarası Yer Tutucusu"/>
          <p:cNvSpPr>
            <a:spLocks noGrp="1"/>
          </p:cNvSpPr>
          <p:nvPr>
            <p:ph type="sldNum" sz="quarter" idx="12"/>
          </p:nvPr>
        </p:nvSpPr>
        <p:spPr/>
        <p:txBody>
          <a:bodyPr/>
          <a:lstStyle>
            <a:lvl1pPr>
              <a:defRPr/>
            </a:lvl1pPr>
          </a:lstStyle>
          <a:p>
            <a:fld id="{0D9D3FFE-6E9C-4A5F-9EBA-A0FFE8D627C5}" type="slidenum">
              <a:rPr lang="tr-TR" altLang="tr-TR"/>
              <a:pPr/>
              <a:t>‹#›</a:t>
            </a:fld>
            <a:endParaRPr lang="tr-TR" altLang="tr-TR"/>
          </a:p>
        </p:txBody>
      </p:sp>
    </p:spTree>
  </p:cSld>
  <p:clrMapOvr>
    <a:masterClrMapping/>
  </p:clrMapOvr>
  <p:transition spd="slow">
    <p:blinds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68313" y="0"/>
            <a:ext cx="8229600" cy="90805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0"/>
            <a:ext cx="8229600" cy="4525963"/>
          </a:xfrm>
        </p:spPr>
        <p:txBody>
          <a:bodyPr/>
          <a:lstStyle/>
          <a:p>
            <a:pPr lvl="0"/>
            <a:endParaRPr lang="tr-TR" noProof="0"/>
          </a:p>
        </p:txBody>
      </p:sp>
      <p:sp>
        <p:nvSpPr>
          <p:cNvPr id="4" name="3 Veri Yer Tutucusu"/>
          <p:cNvSpPr>
            <a:spLocks noGrp="1"/>
          </p:cNvSpPr>
          <p:nvPr>
            <p:ph type="dt" sz="half" idx="10"/>
          </p:nvPr>
        </p:nvSpPr>
        <p:spPr/>
        <p:txBody>
          <a:bodyPr/>
          <a:lstStyle>
            <a:lvl1pPr>
              <a:defRPr/>
            </a:lvl1pPr>
          </a:lstStyle>
          <a:p>
            <a:pPr>
              <a:defRPr/>
            </a:pPr>
            <a:fld id="{1D48C279-E813-49E5-9476-B8D3A3871D2A}" type="datetime1">
              <a:rPr lang="tr-TR"/>
              <a:pPr>
                <a:defRPr/>
              </a:pPr>
              <a:t>17.06.2015</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6" name="5 Slayt Numarası Yer Tutucusu"/>
          <p:cNvSpPr>
            <a:spLocks noGrp="1"/>
          </p:cNvSpPr>
          <p:nvPr>
            <p:ph type="sldNum" sz="quarter" idx="12"/>
          </p:nvPr>
        </p:nvSpPr>
        <p:spPr/>
        <p:txBody>
          <a:bodyPr/>
          <a:lstStyle>
            <a:lvl1pPr>
              <a:defRPr/>
            </a:lvl1pPr>
          </a:lstStyle>
          <a:p>
            <a:fld id="{D2721E10-57FA-4079-9CC5-50E1313EBA5C}" type="slidenum">
              <a:rPr lang="tr-TR" altLang="tr-TR"/>
              <a:pPr/>
              <a:t>‹#›</a:t>
            </a:fld>
            <a:endParaRPr lang="tr-TR" altLang="tr-TR"/>
          </a:p>
        </p:txBody>
      </p:sp>
    </p:spTree>
  </p:cSld>
  <p:clrMapOvr>
    <a:masterClrMapping/>
  </p:clrMapOvr>
  <p:transition spd="slow">
    <p:blinds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0"/>
            <a:ext cx="8240713" cy="6126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3 Veri Yer Tutucusu"/>
          <p:cNvSpPr>
            <a:spLocks noGrp="1"/>
          </p:cNvSpPr>
          <p:nvPr>
            <p:ph type="dt" sz="half" idx="10"/>
          </p:nvPr>
        </p:nvSpPr>
        <p:spPr/>
        <p:txBody>
          <a:bodyPr/>
          <a:lstStyle>
            <a:lvl1pPr>
              <a:defRPr/>
            </a:lvl1pPr>
          </a:lstStyle>
          <a:p>
            <a:pPr>
              <a:defRPr/>
            </a:pPr>
            <a:fld id="{11D73100-9DD6-4893-966C-F2CF7784D179}" type="datetime1">
              <a:rPr lang="tr-TR"/>
              <a:pPr>
                <a:defRPr/>
              </a:pPr>
              <a:t>17.06.2015</a:t>
            </a:fld>
            <a:endParaRPr lang="tr-TR"/>
          </a:p>
        </p:txBody>
      </p:sp>
      <p:sp>
        <p:nvSpPr>
          <p:cNvPr id="4"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5" name="5 Slayt Numarası Yer Tutucusu"/>
          <p:cNvSpPr>
            <a:spLocks noGrp="1"/>
          </p:cNvSpPr>
          <p:nvPr>
            <p:ph type="sldNum" sz="quarter" idx="12"/>
          </p:nvPr>
        </p:nvSpPr>
        <p:spPr/>
        <p:txBody>
          <a:bodyPr/>
          <a:lstStyle>
            <a:lvl1pPr>
              <a:defRPr/>
            </a:lvl1pPr>
          </a:lstStyle>
          <a:p>
            <a:fld id="{905EE802-E619-48F9-BBAF-72608860DAFD}" type="slidenum">
              <a:rPr lang="tr-TR" altLang="tr-TR"/>
              <a:pPr/>
              <a:t>‹#›</a:t>
            </a:fld>
            <a:endParaRPr lang="tr-TR" altLang="tr-TR"/>
          </a:p>
        </p:txBody>
      </p:sp>
    </p:spTree>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EF941B76-66B3-42BE-AFE9-AF17BA56FB20}" type="datetime1">
              <a:rPr lang="tr-TR"/>
              <a:pPr>
                <a:defRPr/>
              </a:pPr>
              <a:t>17.06.2015</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6" name="5 Slayt Numarası Yer Tutucusu"/>
          <p:cNvSpPr>
            <a:spLocks noGrp="1"/>
          </p:cNvSpPr>
          <p:nvPr>
            <p:ph type="sldNum" sz="quarter" idx="12"/>
          </p:nvPr>
        </p:nvSpPr>
        <p:spPr/>
        <p:txBody>
          <a:bodyPr/>
          <a:lstStyle>
            <a:lvl1pPr>
              <a:defRPr/>
            </a:lvl1pPr>
          </a:lstStyle>
          <a:p>
            <a:fld id="{E6135F68-3668-4962-A497-10E3DEBC8A3A}" type="slidenum">
              <a:rPr lang="tr-TR" altLang="tr-TR"/>
              <a:pPr/>
              <a:t>‹#›</a:t>
            </a:fld>
            <a:endParaRPr lang="tr-TR" altLang="tr-TR"/>
          </a:p>
        </p:txBody>
      </p:sp>
    </p:spTree>
  </p:cSld>
  <p:clrMapOvr>
    <a:masterClrMapping/>
  </p:clrMapOvr>
  <p:transition spd="slow">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0855ED91-924F-40BF-B245-81A9393CA2AD}" type="datetime1">
              <a:rPr lang="tr-TR"/>
              <a:pPr>
                <a:defRPr/>
              </a:pPr>
              <a:t>17.06.2015</a:t>
            </a:fld>
            <a:endParaRPr lang="tr-TR"/>
          </a:p>
        </p:txBody>
      </p:sp>
      <p:sp>
        <p:nvSpPr>
          <p:cNvPr id="5"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6" name="5 Slayt Numarası Yer Tutucusu"/>
          <p:cNvSpPr>
            <a:spLocks noGrp="1"/>
          </p:cNvSpPr>
          <p:nvPr>
            <p:ph type="sldNum" sz="quarter" idx="12"/>
          </p:nvPr>
        </p:nvSpPr>
        <p:spPr/>
        <p:txBody>
          <a:bodyPr/>
          <a:lstStyle>
            <a:lvl1pPr>
              <a:defRPr/>
            </a:lvl1pPr>
          </a:lstStyle>
          <a:p>
            <a:fld id="{295582A1-24A0-473D-889F-91BFCC35A5C7}" type="slidenum">
              <a:rPr lang="tr-TR" altLang="tr-TR"/>
              <a:pPr/>
              <a:t>‹#›</a:t>
            </a:fld>
            <a:endParaRPr lang="tr-TR" altLang="tr-TR"/>
          </a:p>
        </p:txBody>
      </p:sp>
    </p:spTree>
  </p:cSld>
  <p:clrMapOvr>
    <a:masterClrMapping/>
  </p:clrMapOvr>
  <p:transition spd="slow">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7F282FFD-B81D-478D-B972-378E8B2D1D9D}" type="datetime1">
              <a:rPr lang="tr-TR"/>
              <a:pPr>
                <a:defRPr/>
              </a:pPr>
              <a:t>17.06.2015</a:t>
            </a:fld>
            <a:endParaRPr lang="tr-TR"/>
          </a:p>
        </p:txBody>
      </p:sp>
      <p:sp>
        <p:nvSpPr>
          <p:cNvPr id="6"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7" name="5 Slayt Numarası Yer Tutucusu"/>
          <p:cNvSpPr>
            <a:spLocks noGrp="1"/>
          </p:cNvSpPr>
          <p:nvPr>
            <p:ph type="sldNum" sz="quarter" idx="12"/>
          </p:nvPr>
        </p:nvSpPr>
        <p:spPr/>
        <p:txBody>
          <a:bodyPr/>
          <a:lstStyle>
            <a:lvl1pPr>
              <a:defRPr/>
            </a:lvl1pPr>
          </a:lstStyle>
          <a:p>
            <a:fld id="{FF1D2EDE-5F77-4D80-AD4E-492F7F14596A}" type="slidenum">
              <a:rPr lang="tr-TR" altLang="tr-TR"/>
              <a:pPr/>
              <a:t>‹#›</a:t>
            </a:fld>
            <a:endParaRPr lang="tr-TR" altLang="tr-TR"/>
          </a:p>
        </p:txBody>
      </p:sp>
    </p:spTree>
  </p:cSld>
  <p:clrMapOvr>
    <a:masterClrMapping/>
  </p:clrMapOvr>
  <p:transition spd="slow">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6322FA44-44EA-47AB-8753-DD70F7DC914E}" type="datetime1">
              <a:rPr lang="tr-TR"/>
              <a:pPr>
                <a:defRPr/>
              </a:pPr>
              <a:t>17.06.2015</a:t>
            </a:fld>
            <a:endParaRPr lang="tr-TR"/>
          </a:p>
        </p:txBody>
      </p:sp>
      <p:sp>
        <p:nvSpPr>
          <p:cNvPr id="8"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9" name="5 Slayt Numarası Yer Tutucusu"/>
          <p:cNvSpPr>
            <a:spLocks noGrp="1"/>
          </p:cNvSpPr>
          <p:nvPr>
            <p:ph type="sldNum" sz="quarter" idx="12"/>
          </p:nvPr>
        </p:nvSpPr>
        <p:spPr/>
        <p:txBody>
          <a:bodyPr/>
          <a:lstStyle>
            <a:lvl1pPr>
              <a:defRPr/>
            </a:lvl1pPr>
          </a:lstStyle>
          <a:p>
            <a:fld id="{DDD16EA6-11C0-4950-BE9B-E5C0903F6C48}" type="slidenum">
              <a:rPr lang="tr-TR" altLang="tr-TR"/>
              <a:pPr/>
              <a:t>‹#›</a:t>
            </a:fld>
            <a:endParaRPr lang="tr-TR" altLang="tr-TR"/>
          </a:p>
        </p:txBody>
      </p:sp>
    </p:spTree>
  </p:cSld>
  <p:clrMapOvr>
    <a:masterClrMapping/>
  </p:clrMapOvr>
  <p:transition spd="slow">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59D71992-6C01-4F3D-BFFB-6AD3F15DC716}" type="datetime1">
              <a:rPr lang="tr-TR"/>
              <a:pPr>
                <a:defRPr/>
              </a:pPr>
              <a:t>17.06.2015</a:t>
            </a:fld>
            <a:endParaRPr lang="tr-TR"/>
          </a:p>
        </p:txBody>
      </p:sp>
      <p:sp>
        <p:nvSpPr>
          <p:cNvPr id="4"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5" name="5 Slayt Numarası Yer Tutucusu"/>
          <p:cNvSpPr>
            <a:spLocks noGrp="1"/>
          </p:cNvSpPr>
          <p:nvPr>
            <p:ph type="sldNum" sz="quarter" idx="12"/>
          </p:nvPr>
        </p:nvSpPr>
        <p:spPr/>
        <p:txBody>
          <a:bodyPr/>
          <a:lstStyle>
            <a:lvl1pPr>
              <a:defRPr/>
            </a:lvl1pPr>
          </a:lstStyle>
          <a:p>
            <a:fld id="{173D1D7D-FA4F-4843-B51C-DD19D0D911C5}" type="slidenum">
              <a:rPr lang="tr-TR" altLang="tr-TR"/>
              <a:pPr/>
              <a:t>‹#›</a:t>
            </a:fld>
            <a:endParaRPr lang="tr-TR" altLang="tr-TR"/>
          </a:p>
        </p:txBody>
      </p:sp>
    </p:spTree>
  </p:cSld>
  <p:clrMapOvr>
    <a:masterClrMapping/>
  </p:clrMapOvr>
  <p:transition spd="slow">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6547E146-8DE2-4B6D-ACEA-88EB41814AE4}" type="datetime1">
              <a:rPr lang="tr-TR"/>
              <a:pPr>
                <a:defRPr/>
              </a:pPr>
              <a:t>17.06.2015</a:t>
            </a:fld>
            <a:endParaRPr lang="tr-TR"/>
          </a:p>
        </p:txBody>
      </p:sp>
      <p:sp>
        <p:nvSpPr>
          <p:cNvPr id="3"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4" name="5 Slayt Numarası Yer Tutucusu"/>
          <p:cNvSpPr>
            <a:spLocks noGrp="1"/>
          </p:cNvSpPr>
          <p:nvPr>
            <p:ph type="sldNum" sz="quarter" idx="12"/>
          </p:nvPr>
        </p:nvSpPr>
        <p:spPr/>
        <p:txBody>
          <a:bodyPr/>
          <a:lstStyle>
            <a:lvl1pPr>
              <a:defRPr/>
            </a:lvl1pPr>
          </a:lstStyle>
          <a:p>
            <a:fld id="{89EE9A99-571A-4735-A620-0226E30C10E4}" type="slidenum">
              <a:rPr lang="tr-TR" altLang="tr-TR"/>
              <a:pPr/>
              <a:t>‹#›</a:t>
            </a:fld>
            <a:endParaRPr lang="tr-TR" altLang="tr-TR"/>
          </a:p>
        </p:txBody>
      </p:sp>
    </p:spTree>
  </p:cSld>
  <p:clrMapOvr>
    <a:masterClrMapping/>
  </p:clrMapOvr>
  <p:transition spd="slow">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8FC2EE53-84B4-4EC9-9F43-0ED7234C6B44}" type="datetime1">
              <a:rPr lang="tr-TR"/>
              <a:pPr>
                <a:defRPr/>
              </a:pPr>
              <a:t>17.06.2015</a:t>
            </a:fld>
            <a:endParaRPr lang="tr-TR"/>
          </a:p>
        </p:txBody>
      </p:sp>
      <p:sp>
        <p:nvSpPr>
          <p:cNvPr id="6"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7" name="5 Slayt Numarası Yer Tutucusu"/>
          <p:cNvSpPr>
            <a:spLocks noGrp="1"/>
          </p:cNvSpPr>
          <p:nvPr>
            <p:ph type="sldNum" sz="quarter" idx="12"/>
          </p:nvPr>
        </p:nvSpPr>
        <p:spPr/>
        <p:txBody>
          <a:bodyPr/>
          <a:lstStyle>
            <a:lvl1pPr>
              <a:defRPr/>
            </a:lvl1pPr>
          </a:lstStyle>
          <a:p>
            <a:fld id="{4F4E39C6-54F0-41F9-8699-BF4B7E22FCF5}" type="slidenum">
              <a:rPr lang="tr-TR" altLang="tr-TR"/>
              <a:pPr/>
              <a:t>‹#›</a:t>
            </a:fld>
            <a:endParaRPr lang="tr-TR" altLang="tr-TR"/>
          </a:p>
        </p:txBody>
      </p:sp>
    </p:spTree>
  </p:cSld>
  <p:clrMapOvr>
    <a:masterClrMapping/>
  </p:clrMapOvr>
  <p:transition spd="slow">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CFE58BFA-CBFD-46AC-BFDF-3E77BD054A7E}" type="datetime1">
              <a:rPr lang="tr-TR"/>
              <a:pPr>
                <a:defRPr/>
              </a:pPr>
              <a:t>17.06.2015</a:t>
            </a:fld>
            <a:endParaRPr lang="tr-TR"/>
          </a:p>
        </p:txBody>
      </p:sp>
      <p:sp>
        <p:nvSpPr>
          <p:cNvPr id="6" name="4 Altbilgi Yer Tutucusu"/>
          <p:cNvSpPr>
            <a:spLocks noGrp="1"/>
          </p:cNvSpPr>
          <p:nvPr>
            <p:ph type="ftr" sz="quarter" idx="11"/>
          </p:nvPr>
        </p:nvSpPr>
        <p:spPr/>
        <p:txBody>
          <a:bodyPr/>
          <a:lstStyle>
            <a:lvl1pPr>
              <a:defRPr/>
            </a:lvl1pPr>
          </a:lstStyle>
          <a:p>
            <a:pPr>
              <a:defRPr/>
            </a:pPr>
            <a:r>
              <a:rPr lang="tr-TR"/>
              <a:t>Ercan DEMİRCİ-Bakanlık Müşaviri</a:t>
            </a:r>
          </a:p>
        </p:txBody>
      </p:sp>
      <p:sp>
        <p:nvSpPr>
          <p:cNvPr id="7" name="5 Slayt Numarası Yer Tutucusu"/>
          <p:cNvSpPr>
            <a:spLocks noGrp="1"/>
          </p:cNvSpPr>
          <p:nvPr>
            <p:ph type="sldNum" sz="quarter" idx="12"/>
          </p:nvPr>
        </p:nvSpPr>
        <p:spPr/>
        <p:txBody>
          <a:bodyPr/>
          <a:lstStyle>
            <a:lvl1pPr>
              <a:defRPr/>
            </a:lvl1pPr>
          </a:lstStyle>
          <a:p>
            <a:fld id="{06B08FA6-0C7E-4333-9966-0DFD17C9D683}" type="slidenum">
              <a:rPr lang="tr-TR" altLang="tr-TR"/>
              <a:pPr/>
              <a:t>‹#›</a:t>
            </a:fld>
            <a:endParaRPr lang="tr-TR" altLang="tr-TR"/>
          </a:p>
        </p:txBody>
      </p:sp>
    </p:spTree>
  </p:cSld>
  <p:clrMapOvr>
    <a:masterClrMapping/>
  </p:clrMapOvr>
  <p:transition spd="slow">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l="-19000" r="-19000"/>
          </a:stretch>
        </a:blipFill>
        <a:effectLst/>
      </p:bgPr>
    </p:bg>
    <p:spTree>
      <p:nvGrpSpPr>
        <p:cNvPr id="1" name=""/>
        <p:cNvGrpSpPr/>
        <p:nvPr/>
      </p:nvGrpSpPr>
      <p:grpSpPr>
        <a:xfrm>
          <a:off x="0" y="0"/>
          <a:ext cx="0" cy="0"/>
          <a:chOff x="0" y="0"/>
          <a:chExt cx="0" cy="0"/>
        </a:xfrm>
      </p:grpSpPr>
      <p:pic>
        <p:nvPicPr>
          <p:cNvPr id="1026" name="7 Resim" descr="powerpoint3.jpg"/>
          <p:cNvPicPr>
            <a:picLocks noChangeAspect="1"/>
          </p:cNvPicPr>
          <p:nvPr/>
        </p:nvPicPr>
        <p:blipFill>
          <a:blip r:embed="rId16" cstate="print"/>
          <a:srcRect/>
          <a:stretch>
            <a:fillRect/>
          </a:stretch>
        </p:blipFill>
        <p:spPr bwMode="auto">
          <a:xfrm>
            <a:off x="0" y="0"/>
            <a:ext cx="9144000" cy="6858000"/>
          </a:xfrm>
          <a:prstGeom prst="rect">
            <a:avLst/>
          </a:prstGeom>
          <a:noFill/>
          <a:ln w="9525">
            <a:noFill/>
            <a:miter lim="800000"/>
            <a:headEnd/>
            <a:tailEnd/>
          </a:ln>
        </p:spPr>
      </p:pic>
      <p:sp>
        <p:nvSpPr>
          <p:cNvPr id="1027" name="1 Başlık Yer Tutucusu"/>
          <p:cNvSpPr>
            <a:spLocks noGrp="1"/>
          </p:cNvSpPr>
          <p:nvPr>
            <p:ph type="title"/>
          </p:nvPr>
        </p:nvSpPr>
        <p:spPr bwMode="auto">
          <a:xfrm>
            <a:off x="468313" y="0"/>
            <a:ext cx="8229600" cy="9080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8"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EF68038E-04BC-4723-AB67-31926306EA68}" type="datetime1">
              <a:rPr lang="tr-TR"/>
              <a:pPr>
                <a:defRPr/>
              </a:pPr>
              <a:t>17.06.2015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cs typeface="+mn-cs"/>
              </a:defRPr>
            </a:lvl1pPr>
          </a:lstStyle>
          <a:p>
            <a:pPr>
              <a:defRPr/>
            </a:pPr>
            <a:r>
              <a:rPr lang="tr-TR"/>
              <a:t>Ercan DEMİRCİ-Bakanlık Müşaviri</a:t>
            </a: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3866D59E-B898-46F6-9CC7-F3117C9949F7}"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5407" r:id="rId1"/>
    <p:sldLayoutId id="2147485395" r:id="rId2"/>
    <p:sldLayoutId id="2147485396" r:id="rId3"/>
    <p:sldLayoutId id="2147485397" r:id="rId4"/>
    <p:sldLayoutId id="2147485398" r:id="rId5"/>
    <p:sldLayoutId id="2147485399" r:id="rId6"/>
    <p:sldLayoutId id="2147485400" r:id="rId7"/>
    <p:sldLayoutId id="2147485401" r:id="rId8"/>
    <p:sldLayoutId id="2147485402" r:id="rId9"/>
    <p:sldLayoutId id="2147485403" r:id="rId10"/>
    <p:sldLayoutId id="2147485404" r:id="rId11"/>
    <p:sldLayoutId id="2147485405" r:id="rId12"/>
    <p:sldLayoutId id="2147485406" r:id="rId13"/>
  </p:sldLayoutIdLst>
  <p:transition spd="slow">
    <p:blinds dir="vert"/>
  </p:transition>
  <p:hf hdr="0" ftr="0" dt="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Calibri" pitchFamily="34" charset="0"/>
        </a:defRPr>
      </a:lvl2pPr>
      <a:lvl3pPr algn="ctr" rtl="0" eaLnBrk="0" fontAlgn="base" hangingPunct="0">
        <a:spcBef>
          <a:spcPct val="0"/>
        </a:spcBef>
        <a:spcAft>
          <a:spcPct val="0"/>
        </a:spcAft>
        <a:defRPr sz="4400">
          <a:solidFill>
            <a:schemeClr val="bg1"/>
          </a:solidFill>
          <a:latin typeface="Calibri" pitchFamily="34" charset="0"/>
        </a:defRPr>
      </a:lvl3pPr>
      <a:lvl4pPr algn="ctr" rtl="0" eaLnBrk="0" fontAlgn="base" hangingPunct="0">
        <a:spcBef>
          <a:spcPct val="0"/>
        </a:spcBef>
        <a:spcAft>
          <a:spcPct val="0"/>
        </a:spcAft>
        <a:defRPr sz="4400">
          <a:solidFill>
            <a:schemeClr val="bg1"/>
          </a:solidFill>
          <a:latin typeface="Calibri" pitchFamily="34" charset="0"/>
        </a:defRPr>
      </a:lvl4pPr>
      <a:lvl5pPr algn="ctr" rtl="0" eaLnBrk="0" fontAlgn="base" hangingPunct="0">
        <a:spcBef>
          <a:spcPct val="0"/>
        </a:spcBef>
        <a:spcAft>
          <a:spcPct val="0"/>
        </a:spcAft>
        <a:defRPr sz="4400">
          <a:solidFill>
            <a:schemeClr val="bg1"/>
          </a:solidFill>
          <a:latin typeface="Calibri" pitchFamily="34" charset="0"/>
        </a:defRPr>
      </a:lvl5pPr>
      <a:lvl6pPr marL="457200" algn="ctr" rtl="0" fontAlgn="base">
        <a:spcBef>
          <a:spcPct val="0"/>
        </a:spcBef>
        <a:spcAft>
          <a:spcPct val="0"/>
        </a:spcAft>
        <a:defRPr sz="4400">
          <a:solidFill>
            <a:schemeClr val="bg1"/>
          </a:solidFill>
          <a:latin typeface="Calibri" pitchFamily="34" charset="0"/>
        </a:defRPr>
      </a:lvl6pPr>
      <a:lvl7pPr marL="914400" algn="ctr" rtl="0" fontAlgn="base">
        <a:spcBef>
          <a:spcPct val="0"/>
        </a:spcBef>
        <a:spcAft>
          <a:spcPct val="0"/>
        </a:spcAft>
        <a:defRPr sz="4400">
          <a:solidFill>
            <a:schemeClr val="bg1"/>
          </a:solidFill>
          <a:latin typeface="Calibri" pitchFamily="34" charset="0"/>
        </a:defRPr>
      </a:lvl7pPr>
      <a:lvl8pPr marL="1371600" algn="ctr" rtl="0" fontAlgn="base">
        <a:spcBef>
          <a:spcPct val="0"/>
        </a:spcBef>
        <a:spcAft>
          <a:spcPct val="0"/>
        </a:spcAft>
        <a:defRPr sz="4400">
          <a:solidFill>
            <a:schemeClr val="bg1"/>
          </a:solidFill>
          <a:latin typeface="Calibri" pitchFamily="34" charset="0"/>
        </a:defRPr>
      </a:lvl8pPr>
      <a:lvl9pPr marL="1828800" algn="ctr" rtl="0" fontAlgn="base">
        <a:spcBef>
          <a:spcPct val="0"/>
        </a:spcBef>
        <a:spcAft>
          <a:spcPct val="0"/>
        </a:spcAft>
        <a:defRPr sz="4400">
          <a:solidFill>
            <a:schemeClr val="bg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61513" y="404664"/>
            <a:ext cx="8229600" cy="5688632"/>
          </a:xfrm>
        </p:spPr>
        <p:txBody>
          <a:bodyPr/>
          <a:lstStyle/>
          <a:p>
            <a:pPr>
              <a:buNone/>
            </a:pPr>
            <a:r>
              <a:rPr lang="tr-TR" dirty="0" smtClean="0"/>
              <a:t> </a:t>
            </a:r>
          </a:p>
          <a:p>
            <a:pPr algn="ctr">
              <a:buNone/>
            </a:pPr>
            <a:r>
              <a:rPr lang="tr-TR" sz="2800" b="1" dirty="0" smtClean="0">
                <a:solidFill>
                  <a:srgbClr val="FF0000"/>
                </a:solidFill>
              </a:rPr>
              <a:t>T.C. MİLLÎ EĞİTİM BAKANLIĞI</a:t>
            </a:r>
            <a:r>
              <a:rPr lang="tr-TR" b="1" dirty="0" smtClean="0">
                <a:solidFill>
                  <a:srgbClr val="FF0000"/>
                </a:solidFill>
              </a:rPr>
              <a:t/>
            </a:r>
            <a:br>
              <a:rPr lang="tr-TR" b="1" dirty="0" smtClean="0">
                <a:solidFill>
                  <a:srgbClr val="FF0000"/>
                </a:solidFill>
              </a:rPr>
            </a:br>
            <a:r>
              <a:rPr lang="tr-TR" sz="2800" b="1" dirty="0" smtClean="0">
                <a:solidFill>
                  <a:srgbClr val="FF0000"/>
                </a:solidFill>
              </a:rPr>
              <a:t>Ölçme, Değerlendirme ve Sınav Hizmetleri </a:t>
            </a:r>
          </a:p>
          <a:p>
            <a:pPr algn="ctr">
              <a:buNone/>
            </a:pPr>
            <a:r>
              <a:rPr lang="tr-TR" sz="2800" b="1" dirty="0" smtClean="0">
                <a:solidFill>
                  <a:srgbClr val="FF0000"/>
                </a:solidFill>
              </a:rPr>
              <a:t>Genel Müdürlüğü</a:t>
            </a:r>
          </a:p>
          <a:p>
            <a:pPr algn="ctr">
              <a:buNone/>
            </a:pPr>
            <a:endParaRPr lang="tr-TR" sz="2800" b="1" dirty="0" smtClean="0"/>
          </a:p>
          <a:p>
            <a:pPr algn="ctr">
              <a:buNone/>
            </a:pPr>
            <a:r>
              <a:rPr lang="tr-TR" sz="2400" b="1" dirty="0" smtClean="0"/>
              <a:t>2015</a:t>
            </a:r>
            <a:endParaRPr lang="tr-TR" sz="2400" dirty="0" smtClean="0"/>
          </a:p>
          <a:p>
            <a:pPr algn="ctr">
              <a:buNone/>
            </a:pPr>
            <a:r>
              <a:rPr lang="tr-TR" sz="2400" b="1" dirty="0" smtClean="0"/>
              <a:t>ORTAÖĞRETİM KURUMLARINA GEÇİŞ UYGULAMASI</a:t>
            </a:r>
            <a:endParaRPr lang="tr-TR" sz="2400" dirty="0" smtClean="0"/>
          </a:p>
          <a:p>
            <a:pPr algn="ctr">
              <a:buNone/>
            </a:pPr>
            <a:r>
              <a:rPr lang="tr-TR" sz="2400" b="1" dirty="0" smtClean="0"/>
              <a:t>TERCİH VE YERLEŞTİRME KILAVUZU</a:t>
            </a:r>
          </a:p>
          <a:p>
            <a:pPr algn="ctr">
              <a:buNone/>
            </a:pPr>
            <a:endParaRPr lang="tr-TR" dirty="0" smtClean="0"/>
          </a:p>
          <a:p>
            <a:pPr algn="ctr">
              <a:buNone/>
            </a:pPr>
            <a:r>
              <a:rPr lang="tr-TR" sz="6000" b="1" dirty="0" smtClean="0">
                <a:solidFill>
                  <a:srgbClr val="FF0000"/>
                </a:solidFill>
              </a:rPr>
              <a:t>S</a:t>
            </a:r>
            <a:r>
              <a:rPr lang="tr-TR" sz="4000" b="1" dirty="0" smtClean="0">
                <a:solidFill>
                  <a:srgbClr val="FF0000"/>
                </a:solidFill>
              </a:rPr>
              <a:t>ıkça </a:t>
            </a:r>
            <a:r>
              <a:rPr lang="tr-TR" sz="6000" b="1" dirty="0" smtClean="0">
                <a:solidFill>
                  <a:srgbClr val="FF0000"/>
                </a:solidFill>
              </a:rPr>
              <a:t>S</a:t>
            </a:r>
            <a:r>
              <a:rPr lang="tr-TR" sz="4000" b="1" dirty="0" smtClean="0">
                <a:solidFill>
                  <a:srgbClr val="FF0000"/>
                </a:solidFill>
              </a:rPr>
              <a:t>orulan </a:t>
            </a:r>
            <a:r>
              <a:rPr lang="tr-TR" sz="6000" b="1" dirty="0" smtClean="0">
                <a:solidFill>
                  <a:srgbClr val="FF0000"/>
                </a:solidFill>
              </a:rPr>
              <a:t>S</a:t>
            </a:r>
            <a:r>
              <a:rPr lang="tr-TR" sz="4000" b="1" dirty="0" smtClean="0">
                <a:solidFill>
                  <a:srgbClr val="FF0000"/>
                </a:solidFill>
              </a:rPr>
              <a:t>orular </a:t>
            </a:r>
            <a:endParaRPr lang="tr-TR" sz="4000" b="1" dirty="0">
              <a:solidFill>
                <a:srgbClr val="FF0000"/>
              </a:solidFill>
            </a:endParaRPr>
          </a:p>
        </p:txBody>
      </p:sp>
      <p:sp>
        <p:nvSpPr>
          <p:cNvPr id="5123" name="Slayt Numarası Yer Tutucusu 2"/>
          <p:cNvSpPr>
            <a:spLocks noGrp="1"/>
          </p:cNvSpPr>
          <p:nvPr>
            <p:ph type="sldNum" sz="quarter" idx="12"/>
          </p:nvPr>
        </p:nvSpPr>
        <p:spPr bwMode="auto">
          <a:noFill/>
          <a:ln>
            <a:miter lim="800000"/>
            <a:headEnd/>
            <a:tailEnd/>
          </a:ln>
        </p:spPr>
        <p:txBody>
          <a:bodyPr/>
          <a:lstStyle/>
          <a:p>
            <a:fld id="{6BCEC1E6-3459-4CBF-9FB4-B79D8E8F7CEA}" type="slidenum">
              <a:rPr lang="tr-TR" altLang="tr-TR"/>
              <a:pPr/>
              <a:t>1</a:t>
            </a:fld>
            <a:endParaRPr lang="tr-TR" altLang="tr-TR"/>
          </a:p>
        </p:txBody>
      </p:sp>
    </p:spTree>
  </p:cSld>
  <p:clrMapOvr>
    <a:masterClrMapping/>
  </p:clrMapOvr>
  <p:transition spd="slow">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68313" y="1556792"/>
            <a:ext cx="8229600" cy="4525963"/>
          </a:xfrm>
        </p:spPr>
        <p:txBody>
          <a:bodyPr/>
          <a:lstStyle/>
          <a:p>
            <a:pPr marL="0" lvl="0" indent="0" algn="just">
              <a:buNone/>
            </a:pPr>
            <a:r>
              <a:rPr lang="tr-TR" sz="2800" b="1" dirty="0" smtClean="0"/>
              <a:t>7. Yerleştirme </a:t>
            </a:r>
            <a:r>
              <a:rPr lang="tr-TR" sz="2800" b="1" dirty="0"/>
              <a:t>işlemleri için tercihler ne zaman, hangi adresten yapılacaktır?</a:t>
            </a:r>
            <a:endParaRPr lang="tr-TR" sz="2800" dirty="0"/>
          </a:p>
          <a:p>
            <a:pPr marL="0" indent="0" algn="just">
              <a:buNone/>
            </a:pPr>
            <a:r>
              <a:rPr lang="tr-TR" sz="2800" dirty="0"/>
              <a:t> </a:t>
            </a:r>
            <a:endParaRPr lang="tr-TR" sz="2800" dirty="0" smtClean="0"/>
          </a:p>
          <a:p>
            <a:pPr marL="0" indent="0" algn="just">
              <a:buNone/>
            </a:pPr>
            <a:r>
              <a:rPr lang="tr-TR" sz="2800" dirty="0" smtClean="0"/>
              <a:t>Yerleştirme </a:t>
            </a:r>
            <a:r>
              <a:rPr lang="tr-TR" sz="2800" dirty="0"/>
              <a:t>işlemleri için tercihler </a:t>
            </a:r>
            <a:r>
              <a:rPr lang="tr-TR" sz="2800" b="1" dirty="0" smtClean="0">
                <a:solidFill>
                  <a:srgbClr val="FF0000"/>
                </a:solidFill>
              </a:rPr>
              <a:t>6 </a:t>
            </a:r>
            <a:r>
              <a:rPr lang="tr-TR" sz="2800" b="1" dirty="0">
                <a:solidFill>
                  <a:srgbClr val="FF0000"/>
                </a:solidFill>
              </a:rPr>
              <a:t>Temmuz 2015 tarihinden itibaren 16 Temmuz 2015 saat 13:00’e </a:t>
            </a:r>
            <a:r>
              <a:rPr lang="tr-TR" sz="2800" b="1" dirty="0" smtClean="0">
                <a:solidFill>
                  <a:srgbClr val="FF0000"/>
                </a:solidFill>
              </a:rPr>
              <a:t>kadar (Ramazan Bayramı tatili sebebiyle)</a:t>
            </a:r>
            <a:r>
              <a:rPr lang="tr-TR" sz="2800" dirty="0"/>
              <a:t> </a:t>
            </a:r>
            <a:endParaRPr lang="tr-TR" sz="2800" dirty="0" smtClean="0"/>
          </a:p>
          <a:p>
            <a:pPr marL="0" indent="0" algn="just">
              <a:buNone/>
            </a:pPr>
            <a:r>
              <a:rPr lang="tr-TR" sz="2800" b="1" dirty="0" smtClean="0">
                <a:solidFill>
                  <a:srgbClr val="FF0000"/>
                </a:solidFill>
              </a:rPr>
              <a:t>e-okul.meb.gov.tr </a:t>
            </a:r>
            <a:r>
              <a:rPr lang="tr-TR" sz="2800" dirty="0" smtClean="0"/>
              <a:t>internet</a:t>
            </a:r>
            <a:r>
              <a:rPr lang="tr-TR" sz="2800" b="1" dirty="0" smtClean="0">
                <a:solidFill>
                  <a:srgbClr val="FF0000"/>
                </a:solidFill>
              </a:rPr>
              <a:t> </a:t>
            </a:r>
            <a:r>
              <a:rPr lang="tr-TR" sz="2800" dirty="0"/>
              <a:t>adresinden yapılabilecektir.</a:t>
            </a:r>
          </a:p>
          <a:p>
            <a:pPr marL="0" indent="0" algn="just">
              <a:buNone/>
            </a:pPr>
            <a:r>
              <a:rPr lang="tr-TR" sz="2800" dirty="0"/>
              <a:t>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10</a:t>
            </a:fld>
            <a:endParaRPr lang="tr-TR" altLang="tr-TR"/>
          </a:p>
        </p:txBody>
      </p:sp>
    </p:spTree>
    <p:extLst>
      <p:ext uri="{BB962C8B-B14F-4D97-AF65-F5344CB8AC3E}">
        <p14:creationId xmlns:p14="http://schemas.microsoft.com/office/powerpoint/2010/main" val="1378515634"/>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68313" y="1144327"/>
            <a:ext cx="8229600" cy="5001419"/>
          </a:xfrm>
        </p:spPr>
        <p:txBody>
          <a:bodyPr/>
          <a:lstStyle/>
          <a:p>
            <a:pPr marL="0" lvl="0" indent="0" algn="just">
              <a:buNone/>
            </a:pPr>
            <a:r>
              <a:rPr lang="tr-TR" sz="2400" b="1" dirty="0" smtClean="0"/>
              <a:t>8. Yerleştirme </a:t>
            </a:r>
            <a:r>
              <a:rPr lang="tr-TR" sz="2400" b="1" dirty="0"/>
              <a:t>işlemleri için evden bireysel olarak tercih yapmak isteyen öğrenciler nasıl bir yol izleyecek?</a:t>
            </a:r>
            <a:endParaRPr lang="tr-TR" sz="2400" dirty="0"/>
          </a:p>
          <a:p>
            <a:pPr marL="0" indent="0" algn="just">
              <a:buNone/>
            </a:pPr>
            <a:endParaRPr lang="tr-TR" sz="2400" b="1" dirty="0"/>
          </a:p>
          <a:p>
            <a:pPr marL="0" indent="0" algn="just">
              <a:buNone/>
            </a:pPr>
            <a:r>
              <a:rPr lang="tr-TR" sz="2400" dirty="0" smtClean="0"/>
              <a:t>Yerleştirme </a:t>
            </a:r>
            <a:r>
              <a:rPr lang="tr-TR" sz="2400" dirty="0"/>
              <a:t>işlemleri için yapılan tercihler </a:t>
            </a:r>
            <a:r>
              <a:rPr lang="tr-TR" sz="2400" b="1" dirty="0" smtClean="0">
                <a:solidFill>
                  <a:srgbClr val="FF0000"/>
                </a:solidFill>
              </a:rPr>
              <a:t>e-okul.meb.gov.tr </a:t>
            </a:r>
            <a:r>
              <a:rPr lang="tr-TR" sz="2400" dirty="0" smtClean="0"/>
              <a:t>internet </a:t>
            </a:r>
            <a:r>
              <a:rPr lang="tr-TR" sz="2400" dirty="0" smtClean="0"/>
              <a:t>adresinden </a:t>
            </a:r>
            <a:r>
              <a:rPr lang="tr-TR" sz="2400" dirty="0"/>
              <a:t>bireysel olarak yapılabilecektir. Tercih yapabilmek için, açılan tercih işlemleri ekranındaki </a:t>
            </a:r>
            <a:r>
              <a:rPr lang="tr-TR" sz="2400" b="1" dirty="0">
                <a:solidFill>
                  <a:srgbClr val="FF0000"/>
                </a:solidFill>
              </a:rPr>
              <a:t>«TERCİH YAPMAK İSTİYORUM»</a:t>
            </a:r>
            <a:r>
              <a:rPr lang="tr-TR" sz="2400" dirty="0"/>
              <a:t> butonu seçilecektir. Tercihler mutlaka herhangi bir okul müdürlüğüne gidilerek elektronik ortamda onaylatılacaktır. Okul müdürlüğü tarafından elektronik ortamda </a:t>
            </a:r>
            <a:r>
              <a:rPr lang="tr-TR" sz="2400" dirty="0" smtClean="0"/>
              <a:t>onaylanan tercih formunun iki nüsha çıktısı </a:t>
            </a:r>
            <a:r>
              <a:rPr lang="tr-TR" sz="2400" dirty="0"/>
              <a:t>alınarak okul müdürlüğü yetkilisi ile veli tarafından </a:t>
            </a:r>
            <a:r>
              <a:rPr lang="tr-TR" sz="2400" dirty="0" smtClean="0"/>
              <a:t>imzalanacak; bir nüshası okulda </a:t>
            </a:r>
            <a:r>
              <a:rPr lang="tr-TR" sz="2400" dirty="0"/>
              <a:t>saklanacak </a:t>
            </a:r>
            <a:r>
              <a:rPr lang="tr-TR" sz="2400" dirty="0" smtClean="0"/>
              <a:t>ve diğer nüshası </a:t>
            </a:r>
            <a:r>
              <a:rPr lang="tr-TR" sz="2400" dirty="0"/>
              <a:t>veliye verilecektir.</a:t>
            </a:r>
          </a:p>
          <a:p>
            <a:pPr marL="0" indent="0" algn="just">
              <a:buNone/>
            </a:pPr>
            <a:r>
              <a:rPr lang="tr-TR" sz="2400" b="1" dirty="0"/>
              <a:t> </a:t>
            </a:r>
            <a:endParaRPr lang="tr-TR" sz="2400" dirty="0"/>
          </a:p>
          <a:p>
            <a:pPr marL="0" indent="0" algn="just">
              <a:buNone/>
            </a:pPr>
            <a:endParaRPr lang="tr-TR" sz="24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11</a:t>
            </a:fld>
            <a:endParaRPr lang="tr-TR" altLang="tr-TR"/>
          </a:p>
        </p:txBody>
      </p:sp>
    </p:spTree>
    <p:extLst>
      <p:ext uri="{BB962C8B-B14F-4D97-AF65-F5344CB8AC3E}">
        <p14:creationId xmlns:p14="http://schemas.microsoft.com/office/powerpoint/2010/main" val="78516610"/>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484784"/>
            <a:ext cx="8229600" cy="4641379"/>
          </a:xfrm>
        </p:spPr>
        <p:txBody>
          <a:bodyPr/>
          <a:lstStyle/>
          <a:p>
            <a:pPr marL="0" lvl="0" indent="0" algn="just">
              <a:buNone/>
            </a:pPr>
            <a:r>
              <a:rPr lang="tr-TR" sz="2800" b="1" dirty="0" smtClean="0"/>
              <a:t>9.Tercihler </a:t>
            </a:r>
            <a:r>
              <a:rPr lang="tr-TR" sz="2800" b="1" dirty="0"/>
              <a:t>okul müdürlüklerine onaylatılmaması durumunda, öğrencinin tercih başvurusu kabul edilir mi</a:t>
            </a:r>
            <a:r>
              <a:rPr lang="tr-TR" sz="2800" b="1" dirty="0" smtClean="0"/>
              <a:t>?</a:t>
            </a:r>
            <a:endParaRPr lang="tr-TR" sz="2800" dirty="0"/>
          </a:p>
          <a:p>
            <a:pPr marL="0" indent="0" algn="just">
              <a:buNone/>
            </a:pPr>
            <a:r>
              <a:rPr lang="tr-TR" sz="2800" dirty="0"/>
              <a:t>Tercihler mutlaka herhangi bir </a:t>
            </a:r>
            <a:r>
              <a:rPr lang="tr-TR" sz="2800" dirty="0" smtClean="0"/>
              <a:t>ortaokul </a:t>
            </a:r>
            <a:r>
              <a:rPr lang="tr-TR" sz="2800" dirty="0"/>
              <a:t>müdürlüğü tarafından elektronik ortamda onaylanacaktır. Onaylama işlemi yapıldığı anda öğrencinin tercih işlemi tamamlanmış olacak, aksi takdirde öğrenci tercih yapmamış sayılacaktır.</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12</a:t>
            </a:fld>
            <a:endParaRPr lang="tr-TR" altLang="tr-TR"/>
          </a:p>
        </p:txBody>
      </p:sp>
    </p:spTree>
    <p:extLst>
      <p:ext uri="{BB962C8B-B14F-4D97-AF65-F5344CB8AC3E}">
        <p14:creationId xmlns:p14="http://schemas.microsoft.com/office/powerpoint/2010/main" val="2347586660"/>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196752"/>
            <a:ext cx="8229600" cy="4929411"/>
          </a:xfrm>
        </p:spPr>
        <p:txBody>
          <a:bodyPr/>
          <a:lstStyle/>
          <a:p>
            <a:pPr marL="0" lvl="0" indent="0" algn="just">
              <a:buNone/>
            </a:pPr>
            <a:r>
              <a:rPr lang="tr-TR" sz="2400" b="1" dirty="0" smtClean="0"/>
              <a:t>10. Tercih </a:t>
            </a:r>
            <a:r>
              <a:rPr lang="tr-TR" sz="2400" b="1" dirty="0"/>
              <a:t>işlemlerini bireysel olarak yapamayan öğrenciler nasıl bir yol izleyecek?</a:t>
            </a:r>
            <a:endParaRPr lang="tr-TR" sz="2400" dirty="0"/>
          </a:p>
          <a:p>
            <a:pPr marL="0" indent="0" algn="just">
              <a:buNone/>
            </a:pPr>
            <a:r>
              <a:rPr lang="tr-TR" sz="2400" dirty="0"/>
              <a:t> </a:t>
            </a:r>
          </a:p>
          <a:p>
            <a:pPr marL="0" indent="0" algn="just">
              <a:buNone/>
            </a:pPr>
            <a:r>
              <a:rPr lang="tr-TR" sz="2400" dirty="0"/>
              <a:t>Tercih ve Yerleştirme </a:t>
            </a:r>
            <a:r>
              <a:rPr lang="tr-TR" sz="2400" dirty="0" smtClean="0"/>
              <a:t>Kılavuzu’nda yer alan </a:t>
            </a:r>
            <a:r>
              <a:rPr lang="tr-TR" sz="2400" dirty="0"/>
              <a:t>“Yerleştirme Tercih Ön Çalışma </a:t>
            </a:r>
            <a:r>
              <a:rPr lang="tr-TR" sz="2400" dirty="0" smtClean="0"/>
              <a:t>Formu – Ek 1” </a:t>
            </a:r>
            <a:r>
              <a:rPr lang="tr-TR" sz="2400" dirty="0"/>
              <a:t>doldurulup veli tarafından imzalanacak ve herhangi bir okul müdürlüğüne teslim edilecektir. Okul müdürlüğü tercih işlemlerini bu forma bağlı kalarak veli adına yapacaktır. Okul müdürlüğü tarafından elektronik ortamda onaylanan tercih formunun iki nüsha çıktısı alınarak okul müdürlüğü yetkilisi ile veli tarafından imzalanacak; bir nüshası okulda saklanacak ve diğer nüshası veliye verilecektir.</a:t>
            </a:r>
          </a:p>
          <a:p>
            <a:pPr marL="0" indent="0" algn="just">
              <a:buNone/>
            </a:pPr>
            <a:r>
              <a:rPr lang="tr-TR" sz="2400" b="1" dirty="0"/>
              <a:t> </a:t>
            </a:r>
            <a:endParaRPr lang="tr-TR" sz="2400" dirty="0"/>
          </a:p>
          <a:p>
            <a:pPr marL="0" indent="0" algn="just">
              <a:buNone/>
            </a:pPr>
            <a:r>
              <a:rPr lang="tr-TR" sz="2400" dirty="0"/>
              <a:t> </a:t>
            </a:r>
          </a:p>
          <a:p>
            <a:pPr marL="0" indent="0" algn="just">
              <a:buNone/>
            </a:pPr>
            <a:endParaRPr lang="tr-TR" sz="24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13</a:t>
            </a:fld>
            <a:endParaRPr lang="tr-TR" altLang="tr-TR"/>
          </a:p>
        </p:txBody>
      </p:sp>
    </p:spTree>
    <p:extLst>
      <p:ext uri="{BB962C8B-B14F-4D97-AF65-F5344CB8AC3E}">
        <p14:creationId xmlns:p14="http://schemas.microsoft.com/office/powerpoint/2010/main" val="1967805824"/>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11.Tercihlerle </a:t>
            </a:r>
            <a:r>
              <a:rPr lang="tr-TR" sz="2800" b="1" dirty="0"/>
              <a:t>ilgili herhangi bir düzeltme veya değişiklik yapılmak istenirse ne zaman yapılabilir?</a:t>
            </a:r>
            <a:endParaRPr lang="tr-TR" sz="2800" dirty="0"/>
          </a:p>
          <a:p>
            <a:pPr marL="0" indent="0" algn="just">
              <a:buNone/>
            </a:pPr>
            <a:r>
              <a:rPr lang="tr-TR" sz="2800" b="1" dirty="0"/>
              <a:t> </a:t>
            </a:r>
            <a:endParaRPr lang="tr-TR" sz="2800" dirty="0"/>
          </a:p>
          <a:p>
            <a:pPr marL="0" indent="0" algn="just">
              <a:buNone/>
            </a:pPr>
            <a:r>
              <a:rPr lang="tr-TR" sz="2800" dirty="0" smtClean="0"/>
              <a:t>Tercihlerle ilgili </a:t>
            </a:r>
            <a:r>
              <a:rPr lang="tr-TR" sz="2800" dirty="0"/>
              <a:t>herhangi bir düzeltme veya değişiklik yapılmak istenirse, okul müdürlükleri tarafından yapılacak olan elektronik onaylama işleminden önce yapılacaktır. Onaylama işlemi tamamlandıktan sonra herhangi bir düzeltme yapılamayacaktır. Onaylama işlemi yapıldığı anda öğrencinin tercih işlemleri tamamlanmış olacaktır. </a:t>
            </a:r>
          </a:p>
          <a:p>
            <a:pPr marL="0" indent="0" algn="just">
              <a:buNone/>
            </a:pPr>
            <a:r>
              <a:rPr lang="tr-TR" sz="2800" b="1" dirty="0"/>
              <a:t> </a:t>
            </a:r>
            <a:endParaRPr lang="tr-TR" sz="2800" dirty="0"/>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14</a:t>
            </a:fld>
            <a:endParaRPr lang="tr-TR" altLang="tr-TR"/>
          </a:p>
        </p:txBody>
      </p:sp>
    </p:spTree>
    <p:extLst>
      <p:ext uri="{BB962C8B-B14F-4D97-AF65-F5344CB8AC3E}">
        <p14:creationId xmlns:p14="http://schemas.microsoft.com/office/powerpoint/2010/main" val="1412604304"/>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196752"/>
            <a:ext cx="8229600" cy="4929411"/>
          </a:xfrm>
        </p:spPr>
        <p:txBody>
          <a:bodyPr/>
          <a:lstStyle/>
          <a:p>
            <a:pPr marL="0" lvl="0" indent="0" algn="just">
              <a:buNone/>
            </a:pPr>
            <a:r>
              <a:rPr lang="tr-TR" sz="2400" b="1" dirty="0" smtClean="0"/>
              <a:t>12. Yurt </a:t>
            </a:r>
            <a:r>
              <a:rPr lang="tr-TR" sz="2400" b="1" dirty="0"/>
              <a:t>dışından sınava giren öğrenciler tercih başvurularını nasıl yapacak</a:t>
            </a:r>
            <a:r>
              <a:rPr lang="tr-TR" sz="2400" b="1" dirty="0" smtClean="0"/>
              <a:t>?</a:t>
            </a:r>
            <a:endParaRPr lang="tr-TR" sz="2400" dirty="0"/>
          </a:p>
          <a:p>
            <a:pPr marL="0" indent="0" algn="just">
              <a:buNone/>
            </a:pPr>
            <a:r>
              <a:rPr lang="tr-TR" sz="2400" dirty="0"/>
              <a:t>Yurt dışından sınava giren öğrencilerden e-okul sistemine kayıtlı olanlar e-okul.meb.gov.tr adresinden tercih yaparak okul müdürlüklerine tercihlerini onaylatacaktır. Tercihlerini okul müdürlüklerine onaylatma imkânı olmayanlar ise Tercih ve Yerleştirme </a:t>
            </a:r>
            <a:r>
              <a:rPr lang="tr-TR" sz="2400" dirty="0" smtClean="0"/>
              <a:t>Kılavuzu’nda yer </a:t>
            </a:r>
            <a:r>
              <a:rPr lang="tr-TR" sz="2400" dirty="0"/>
              <a:t>alan Açık Öğretim Ortaokulu ve Yurt Dışı Yerleştirme Tercih Ön Çalışma </a:t>
            </a:r>
            <a:r>
              <a:rPr lang="tr-TR" sz="2400" dirty="0" smtClean="0"/>
              <a:t>Formu (Ek 2)’nu </a:t>
            </a:r>
            <a:r>
              <a:rPr lang="tr-TR" sz="2400" dirty="0"/>
              <a:t>doldurup APS veya dengi hızlı posta hizmeti ile 16 Temmuz 2015 saat 13:00’e kadar Ölçme Değerlendirme ve Sınav Hizmetleri Genel Müdürlüğü‐06500 Teknikokullar Yenimahalle/ANKARA adresine gönderecektir. Postada meydana gelecek gecikmeden öğrenci velisi sorumlu olacaktır.      </a:t>
            </a:r>
          </a:p>
          <a:p>
            <a:pPr marL="0" indent="0" algn="just">
              <a:buNone/>
            </a:pPr>
            <a:endParaRPr lang="tr-TR" sz="24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15</a:t>
            </a:fld>
            <a:endParaRPr lang="tr-TR" altLang="tr-TR"/>
          </a:p>
        </p:txBody>
      </p:sp>
    </p:spTree>
    <p:extLst>
      <p:ext uri="{BB962C8B-B14F-4D97-AF65-F5344CB8AC3E}">
        <p14:creationId xmlns:p14="http://schemas.microsoft.com/office/powerpoint/2010/main" val="1393040303"/>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124744"/>
            <a:ext cx="8229600" cy="4525963"/>
          </a:xfrm>
        </p:spPr>
        <p:txBody>
          <a:bodyPr/>
          <a:lstStyle/>
          <a:p>
            <a:pPr marL="0" lvl="0" indent="0" algn="just">
              <a:buNone/>
            </a:pPr>
            <a:r>
              <a:rPr lang="tr-TR" sz="2800" b="1" dirty="0" smtClean="0"/>
              <a:t>13.Açık </a:t>
            </a:r>
            <a:r>
              <a:rPr lang="tr-TR" sz="2800" b="1" dirty="0"/>
              <a:t>öğretim ortaokulu</a:t>
            </a:r>
            <a:r>
              <a:rPr lang="tr-TR" sz="2800" dirty="0"/>
              <a:t> </a:t>
            </a:r>
            <a:r>
              <a:rPr lang="tr-TR" sz="2800" b="1" dirty="0"/>
              <a:t>öğrencileri tercih başvurularını nasıl yapacak?</a:t>
            </a:r>
            <a:endParaRPr lang="tr-TR" sz="2800" dirty="0"/>
          </a:p>
          <a:p>
            <a:pPr marL="0" indent="0" algn="just">
              <a:buNone/>
            </a:pPr>
            <a:r>
              <a:rPr lang="tr-TR" sz="2800" dirty="0"/>
              <a:t>Açık öğretim ortaokulu öğrencileri, Tercih ve Yerleştirme </a:t>
            </a:r>
            <a:r>
              <a:rPr lang="tr-TR" sz="2800" dirty="0" smtClean="0"/>
              <a:t>Kılavuzu’nda yer </a:t>
            </a:r>
            <a:r>
              <a:rPr lang="tr-TR" sz="2800" dirty="0"/>
              <a:t>alan Açık Öğretim Ortaokulu ve Yurt Dışı Yerleştirme Tercih Ön Çalışma </a:t>
            </a:r>
            <a:r>
              <a:rPr lang="tr-TR" sz="2800" dirty="0" smtClean="0"/>
              <a:t>Formu (Ek 2)’nu </a:t>
            </a:r>
            <a:r>
              <a:rPr lang="tr-TR" sz="2800" dirty="0"/>
              <a:t>doldurup APS veya dengi hızlı posta hizmeti ile </a:t>
            </a:r>
            <a:r>
              <a:rPr lang="tr-TR" sz="2800" b="1" dirty="0">
                <a:solidFill>
                  <a:srgbClr val="FF0000"/>
                </a:solidFill>
              </a:rPr>
              <a:t>16 Temmuz 2015 saat 13:00’e </a:t>
            </a:r>
            <a:r>
              <a:rPr lang="tr-TR" sz="2800" b="1" dirty="0" smtClean="0">
                <a:solidFill>
                  <a:srgbClr val="FF0000"/>
                </a:solidFill>
              </a:rPr>
              <a:t>kadar </a:t>
            </a:r>
            <a:r>
              <a:rPr lang="tr-TR" sz="2800" dirty="0" smtClean="0"/>
              <a:t>Millî Eğitim Bakanlığı</a:t>
            </a:r>
            <a:r>
              <a:rPr lang="tr-TR" sz="2800" b="1" dirty="0" smtClean="0">
                <a:solidFill>
                  <a:srgbClr val="FF0000"/>
                </a:solidFill>
              </a:rPr>
              <a:t> </a:t>
            </a:r>
            <a:r>
              <a:rPr lang="tr-TR" sz="2800" dirty="0"/>
              <a:t>Ölçme Değerlendirme ve Sınav Hizmetleri Genel Müdürlüğü‐06500 Teknikokullar Yenimahalle/ANKARA adresine gönderecektir. Postada meydana gelecek gecikmeden öğrenci velisi sorumlu olacaktır.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16</a:t>
            </a:fld>
            <a:endParaRPr lang="tr-TR" altLang="tr-TR"/>
          </a:p>
        </p:txBody>
      </p:sp>
    </p:spTree>
    <p:extLst>
      <p:ext uri="{BB962C8B-B14F-4D97-AF65-F5344CB8AC3E}">
        <p14:creationId xmlns:p14="http://schemas.microsoft.com/office/powerpoint/2010/main" val="1648808469"/>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14. Yerleştirme </a:t>
            </a:r>
            <a:r>
              <a:rPr lang="tr-TR" sz="2800" b="1" dirty="0"/>
              <a:t>işlemleri için yapılan tercihlerde en fazla kaç okul tercih edilebilir</a:t>
            </a:r>
            <a:r>
              <a:rPr lang="tr-TR" sz="2800" b="1" dirty="0" smtClean="0"/>
              <a:t>?</a:t>
            </a:r>
          </a:p>
          <a:p>
            <a:pPr marL="0" lvl="0" indent="0" algn="just">
              <a:buNone/>
            </a:pPr>
            <a:endParaRPr lang="tr-TR" sz="2800" dirty="0"/>
          </a:p>
          <a:p>
            <a:pPr marL="0" indent="0" algn="just">
              <a:buNone/>
            </a:pPr>
            <a:r>
              <a:rPr lang="tr-TR" sz="2800" dirty="0"/>
              <a:t>Öğrenciler yerleştirme işlemleri </a:t>
            </a:r>
            <a:r>
              <a:rPr lang="tr-TR" sz="2800" dirty="0" smtClean="0"/>
              <a:t>için en fazla </a:t>
            </a:r>
            <a:r>
              <a:rPr lang="tr-TR" sz="2800" b="1" dirty="0">
                <a:solidFill>
                  <a:srgbClr val="FF0000"/>
                </a:solidFill>
              </a:rPr>
              <a:t>25 </a:t>
            </a:r>
            <a:r>
              <a:rPr lang="tr-TR" sz="2800" b="1" dirty="0" smtClean="0">
                <a:solidFill>
                  <a:srgbClr val="FF0000"/>
                </a:solidFill>
              </a:rPr>
              <a:t>okul </a:t>
            </a:r>
            <a:r>
              <a:rPr lang="tr-TR" sz="2800" dirty="0" smtClean="0"/>
              <a:t>tercihinde bulunabilecektir</a:t>
            </a:r>
            <a:r>
              <a:rPr lang="tr-TR" sz="2800" dirty="0"/>
              <a:t>. </a:t>
            </a:r>
          </a:p>
          <a:p>
            <a:pPr marL="0" indent="0" algn="just">
              <a:buNone/>
            </a:pPr>
            <a:r>
              <a:rPr lang="tr-TR" sz="2800" dirty="0"/>
              <a:t>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17</a:t>
            </a:fld>
            <a:endParaRPr lang="tr-TR" altLang="tr-TR"/>
          </a:p>
        </p:txBody>
      </p:sp>
    </p:spTree>
    <p:extLst>
      <p:ext uri="{BB962C8B-B14F-4D97-AF65-F5344CB8AC3E}">
        <p14:creationId xmlns:p14="http://schemas.microsoft.com/office/powerpoint/2010/main" val="3132125796"/>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15.Tercih </a:t>
            </a:r>
            <a:r>
              <a:rPr lang="tr-TR" sz="2800" b="1" dirty="0"/>
              <a:t>listesi oluşturulurken nelere dikkat edilmelidir?</a:t>
            </a:r>
            <a:endParaRPr lang="tr-TR" sz="2800" dirty="0"/>
          </a:p>
          <a:p>
            <a:pPr marL="0" indent="0" algn="just">
              <a:buNone/>
            </a:pPr>
            <a:endParaRPr lang="tr-TR" sz="2800" dirty="0" smtClean="0"/>
          </a:p>
          <a:p>
            <a:pPr marL="0" indent="0" algn="just">
              <a:buNone/>
            </a:pPr>
            <a:r>
              <a:rPr lang="tr-TR" sz="2800" dirty="0" smtClean="0"/>
              <a:t>Tercih </a:t>
            </a:r>
            <a:r>
              <a:rPr lang="tr-TR" sz="2800" dirty="0"/>
              <a:t>listesi oluşturulurken okulların tercih kodları, </a:t>
            </a:r>
            <a:r>
              <a:rPr lang="tr-TR" sz="2800" dirty="0" smtClean="0"/>
              <a:t>öğrencinin yüzdelik </a:t>
            </a:r>
            <a:r>
              <a:rPr lang="tr-TR" sz="2800" dirty="0"/>
              <a:t>dilimi, </a:t>
            </a:r>
            <a:r>
              <a:rPr lang="tr-TR" sz="2800" dirty="0" smtClean="0"/>
              <a:t>okulların kontenjan tablolarında ifade edilen yüzdelik dilimi, </a:t>
            </a:r>
            <a:r>
              <a:rPr lang="tr-TR" sz="2800" dirty="0"/>
              <a:t>yerleştirmeye esas puanı dikkate alınmalıdır ve özellikle okulların kontenjan durumları ve tanıtım bilgileri incelenmelidir.</a:t>
            </a:r>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18</a:t>
            </a:fld>
            <a:endParaRPr lang="tr-TR" altLang="tr-TR"/>
          </a:p>
        </p:txBody>
      </p:sp>
    </p:spTree>
    <p:extLst>
      <p:ext uri="{BB962C8B-B14F-4D97-AF65-F5344CB8AC3E}">
        <p14:creationId xmlns:p14="http://schemas.microsoft.com/office/powerpoint/2010/main" val="240568077"/>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268760"/>
            <a:ext cx="8229600" cy="4857403"/>
          </a:xfrm>
        </p:spPr>
        <p:txBody>
          <a:bodyPr/>
          <a:lstStyle/>
          <a:p>
            <a:pPr marL="0" lvl="0" indent="0" algn="just">
              <a:buNone/>
            </a:pPr>
            <a:r>
              <a:rPr lang="tr-TR" sz="2800" b="1" dirty="0" smtClean="0"/>
              <a:t>16.Tercih </a:t>
            </a:r>
            <a:r>
              <a:rPr lang="tr-TR" sz="2800" b="1" dirty="0"/>
              <a:t>başvurularının başladığı 6 Temmuz 2015 tarihinden önce özel okullara kayıt yaptıran öğrenciler yerleştirme işlemleri için tercih yapabilir mi</a:t>
            </a:r>
            <a:r>
              <a:rPr lang="tr-TR" sz="2800" b="1" dirty="0" smtClean="0"/>
              <a:t>?</a:t>
            </a:r>
          </a:p>
          <a:p>
            <a:pPr marL="0" lvl="0" indent="0" algn="just">
              <a:buNone/>
            </a:pPr>
            <a:endParaRPr lang="tr-TR" sz="2800" dirty="0"/>
          </a:p>
          <a:p>
            <a:pPr marL="0" indent="0" algn="just">
              <a:buNone/>
            </a:pPr>
            <a:r>
              <a:rPr lang="tr-TR" sz="2800" dirty="0"/>
              <a:t>24 Haziran </a:t>
            </a:r>
            <a:r>
              <a:rPr lang="tr-TR" sz="2800" dirty="0" smtClean="0"/>
              <a:t>- 05 </a:t>
            </a:r>
            <a:r>
              <a:rPr lang="tr-TR" sz="2800" dirty="0"/>
              <a:t>Temmuz 2015 tarihleri arasında özel okullara kayıt yaptıran </a:t>
            </a:r>
            <a:r>
              <a:rPr lang="tr-TR" sz="2800" dirty="0" smtClean="0"/>
              <a:t>öğrenciler, </a:t>
            </a:r>
            <a:r>
              <a:rPr lang="tr-TR" sz="2800" dirty="0"/>
              <a:t>tercihte bulunamayacaktır. Kayıt işlemini yapan bu öğrencilere tercih ekranı açılmayacaktır. Bu öğrenciler okul değiştirmek isterlerse bu </a:t>
            </a:r>
            <a:r>
              <a:rPr lang="tr-TR" sz="2800" dirty="0" smtClean="0"/>
              <a:t>işlem yerleştirmeye esas nakil </a:t>
            </a:r>
            <a:r>
              <a:rPr lang="tr-TR" sz="2800" dirty="0"/>
              <a:t>döneminde, nakil şartlarını taşıyanlar için mümkün olabilecektir.</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19</a:t>
            </a:fld>
            <a:endParaRPr lang="tr-TR" altLang="tr-TR"/>
          </a:p>
        </p:txBody>
      </p:sp>
    </p:spTree>
    <p:extLst>
      <p:ext uri="{BB962C8B-B14F-4D97-AF65-F5344CB8AC3E}">
        <p14:creationId xmlns:p14="http://schemas.microsoft.com/office/powerpoint/2010/main" val="1456333948"/>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46965"/>
            <a:ext cx="8435280" cy="5812755"/>
          </a:xfrm>
        </p:spPr>
        <p:txBody>
          <a:bodyPr/>
          <a:lstStyle/>
          <a:p>
            <a:pPr marL="228600" lvl="0" indent="-228600" algn="just">
              <a:buAutoNum type="arabicPeriod"/>
            </a:pPr>
            <a:r>
              <a:rPr lang="tr-TR" sz="1200" dirty="0" smtClean="0"/>
              <a:t>Okulların kontenjan tabloları </a:t>
            </a:r>
            <a:r>
              <a:rPr lang="tr-TR" sz="1200" dirty="0"/>
              <a:t>ne zaman, hangi adresten ilan edilecek</a:t>
            </a:r>
            <a:r>
              <a:rPr lang="tr-TR" sz="1200" dirty="0" smtClean="0"/>
              <a:t>?</a:t>
            </a:r>
            <a:r>
              <a:rPr lang="tr-TR" sz="1200" b="1" dirty="0" smtClean="0"/>
              <a:t>.........................................................................................4</a:t>
            </a:r>
          </a:p>
          <a:p>
            <a:pPr marL="0" lvl="0" indent="0" algn="just">
              <a:buNone/>
            </a:pPr>
            <a:r>
              <a:rPr lang="tr-TR" sz="1200" b="1" dirty="0" smtClean="0"/>
              <a:t>2</a:t>
            </a:r>
            <a:r>
              <a:rPr lang="tr-TR" sz="1200" b="1" dirty="0"/>
              <a:t>. </a:t>
            </a:r>
            <a:r>
              <a:rPr lang="tr-TR" sz="1200" dirty="0"/>
              <a:t>Tercih yapılacak okulların tanıtım bilgileri (yabancı dil, pansiyon durumu, öğrenim süresi, alan/dal…) nasıl </a:t>
            </a:r>
            <a:r>
              <a:rPr lang="tr-TR" sz="1200" dirty="0" smtClean="0"/>
              <a:t>öğrenilebilir?</a:t>
            </a:r>
            <a:r>
              <a:rPr lang="tr-TR" sz="1200" b="1" dirty="0" smtClean="0"/>
              <a:t>.................5</a:t>
            </a:r>
          </a:p>
          <a:p>
            <a:pPr marL="0" indent="0" algn="just">
              <a:buNone/>
            </a:pPr>
            <a:r>
              <a:rPr lang="tr-TR" sz="1200" b="1" dirty="0"/>
              <a:t>3. </a:t>
            </a:r>
            <a:r>
              <a:rPr lang="tr-TR" sz="1200" dirty="0"/>
              <a:t>Tercih ve yerleştirme işlemleriyle ilgili duyurular nereden takip </a:t>
            </a:r>
            <a:r>
              <a:rPr lang="tr-TR" sz="1200" dirty="0" smtClean="0"/>
              <a:t>edilebilir?</a:t>
            </a:r>
            <a:r>
              <a:rPr lang="tr-TR" sz="1200" b="1" dirty="0" smtClean="0"/>
              <a:t>.....................................................................................6</a:t>
            </a:r>
          </a:p>
          <a:p>
            <a:pPr marL="0" lvl="0" indent="0" algn="just">
              <a:buNone/>
            </a:pPr>
            <a:r>
              <a:rPr lang="tr-TR" sz="1200" b="1" dirty="0"/>
              <a:t>4. </a:t>
            </a:r>
            <a:r>
              <a:rPr lang="tr-TR" sz="1200" dirty="0"/>
              <a:t>Öğrencilerin yerleştirmeye esas puanları (YEP) ne zaman, hangi adresten ilan </a:t>
            </a:r>
            <a:r>
              <a:rPr lang="tr-TR" sz="1200" dirty="0" smtClean="0"/>
              <a:t>edilecek?</a:t>
            </a:r>
            <a:r>
              <a:rPr lang="tr-TR" sz="1200" b="1" dirty="0" smtClean="0"/>
              <a:t>................................................................7</a:t>
            </a:r>
          </a:p>
          <a:p>
            <a:pPr marL="0" indent="0" algn="just">
              <a:buNone/>
            </a:pPr>
            <a:r>
              <a:rPr lang="tr-TR" sz="1200" b="1" dirty="0"/>
              <a:t>5. </a:t>
            </a:r>
            <a:r>
              <a:rPr lang="tr-TR" sz="1200" dirty="0"/>
              <a:t>Yetenek sınavında başarılı olan bir öğrenci, herhangi bir güzel sanatlar lisesi veya spor lisesine kayıt olmak isterse, bu işlemi hangi tarihe kadar yapabilir</a:t>
            </a:r>
            <a:r>
              <a:rPr lang="tr-TR" sz="1200" dirty="0" smtClean="0"/>
              <a:t>?</a:t>
            </a:r>
            <a:r>
              <a:rPr lang="tr-TR" sz="1200" b="1" dirty="0" smtClean="0"/>
              <a:t>......................................................................................................................................................…………….8</a:t>
            </a:r>
          </a:p>
          <a:p>
            <a:pPr marL="0" lvl="0" indent="0" algn="just">
              <a:buNone/>
            </a:pPr>
            <a:r>
              <a:rPr lang="tr-TR" sz="1200" b="1" dirty="0"/>
              <a:t>6. </a:t>
            </a:r>
            <a:r>
              <a:rPr lang="tr-TR" sz="1200" dirty="0"/>
              <a:t>Güzel sanatlar veya spor liselerine kayıt yaptıran öğrenciler yerleştirme veya yerleştirmeye esas nakil işlemleri için tercih yapabilir mi</a:t>
            </a:r>
            <a:r>
              <a:rPr lang="tr-TR" sz="1200" dirty="0" smtClean="0"/>
              <a:t>?</a:t>
            </a:r>
            <a:r>
              <a:rPr lang="tr-TR" sz="1200" b="1" dirty="0" smtClean="0"/>
              <a:t>................................................................................................................................................................................................9</a:t>
            </a:r>
            <a:endParaRPr lang="tr-TR" sz="1200" dirty="0" smtClean="0"/>
          </a:p>
          <a:p>
            <a:pPr marL="0" indent="0" algn="just">
              <a:buNone/>
            </a:pPr>
            <a:r>
              <a:rPr lang="tr-TR" sz="1200" b="1" dirty="0"/>
              <a:t>7. </a:t>
            </a:r>
            <a:r>
              <a:rPr lang="tr-TR" sz="1200" dirty="0"/>
              <a:t>Yerleştirme işlemleri için tercihler ne zaman, hangi adresten yapılacaktır</a:t>
            </a:r>
            <a:r>
              <a:rPr lang="tr-TR" sz="1200" dirty="0" smtClean="0"/>
              <a:t>?</a:t>
            </a:r>
            <a:r>
              <a:rPr lang="tr-TR" sz="1200" b="1" dirty="0" smtClean="0"/>
              <a:t>...................................................................................10</a:t>
            </a:r>
            <a:endParaRPr lang="tr-TR" sz="1200" dirty="0" smtClean="0"/>
          </a:p>
          <a:p>
            <a:pPr marL="0" lvl="0" indent="0" algn="just">
              <a:buNone/>
            </a:pPr>
            <a:r>
              <a:rPr lang="tr-TR" sz="1200" b="1" dirty="0"/>
              <a:t>8. </a:t>
            </a:r>
            <a:r>
              <a:rPr lang="tr-TR" sz="1200" dirty="0"/>
              <a:t>Yerleştirme işlemleri için evden bireysel olarak tercih yapmak isteyen öğrenciler nasıl bir yol izleyecek</a:t>
            </a:r>
            <a:r>
              <a:rPr lang="tr-TR" sz="1200" dirty="0" smtClean="0"/>
              <a:t>?</a:t>
            </a:r>
            <a:r>
              <a:rPr lang="tr-TR" sz="1200" b="1" dirty="0" smtClean="0"/>
              <a:t>........................................11</a:t>
            </a:r>
            <a:endParaRPr lang="tr-TR" sz="1200" dirty="0" smtClean="0"/>
          </a:p>
          <a:p>
            <a:pPr marL="0" indent="0" algn="just">
              <a:buNone/>
            </a:pPr>
            <a:r>
              <a:rPr lang="tr-TR" sz="1200" b="1" dirty="0" smtClean="0"/>
              <a:t>9.</a:t>
            </a:r>
            <a:r>
              <a:rPr lang="tr-TR" sz="1200" dirty="0" smtClean="0"/>
              <a:t>Tercihler </a:t>
            </a:r>
            <a:r>
              <a:rPr lang="tr-TR" sz="1200" dirty="0"/>
              <a:t>okul müdürlüklerine onaylatılmaması durumunda, öğrencinin tercih başvurusu kabul edilir mi</a:t>
            </a:r>
            <a:r>
              <a:rPr lang="tr-TR" sz="1200" dirty="0" smtClean="0"/>
              <a:t>?</a:t>
            </a:r>
            <a:r>
              <a:rPr lang="tr-TR" sz="1200" b="1" dirty="0" smtClean="0"/>
              <a:t>......................................12</a:t>
            </a:r>
            <a:endParaRPr lang="tr-TR" sz="1200" dirty="0" smtClean="0"/>
          </a:p>
          <a:p>
            <a:pPr marL="0" lvl="0" indent="0" algn="just">
              <a:buNone/>
            </a:pPr>
            <a:r>
              <a:rPr lang="tr-TR" sz="1200" b="1" dirty="0"/>
              <a:t>10. </a:t>
            </a:r>
            <a:r>
              <a:rPr lang="tr-TR" sz="1200" dirty="0"/>
              <a:t>Tercih işlemlerini bireysel olarak yapamayan öğrenciler nasıl bir yol izleyecek</a:t>
            </a:r>
            <a:r>
              <a:rPr lang="tr-TR" sz="1200" dirty="0" smtClean="0"/>
              <a:t>?</a:t>
            </a:r>
            <a:r>
              <a:rPr lang="tr-TR" sz="1200" b="1" dirty="0" smtClean="0"/>
              <a:t>...........................................................................13</a:t>
            </a:r>
            <a:endParaRPr lang="tr-TR" sz="1200" dirty="0" smtClean="0"/>
          </a:p>
          <a:p>
            <a:pPr marL="0" indent="0" algn="just">
              <a:buNone/>
            </a:pPr>
            <a:r>
              <a:rPr lang="tr-TR" sz="1200" b="1" dirty="0"/>
              <a:t>11.</a:t>
            </a:r>
            <a:r>
              <a:rPr lang="tr-TR" sz="1200" dirty="0"/>
              <a:t>Tercihlerle ilgili herhangi bir düzeltme veya değişiklik yapılmak istenirse ne zaman yapılabilir</a:t>
            </a:r>
            <a:r>
              <a:rPr lang="tr-TR" sz="1200" dirty="0" smtClean="0"/>
              <a:t>?</a:t>
            </a:r>
            <a:r>
              <a:rPr lang="tr-TR" sz="1200" b="1" dirty="0" smtClean="0"/>
              <a:t>.....................................................14</a:t>
            </a:r>
          </a:p>
          <a:p>
            <a:pPr marL="0" lvl="0" indent="0" algn="just">
              <a:buNone/>
            </a:pPr>
            <a:r>
              <a:rPr lang="tr-TR" sz="1200" b="1" dirty="0"/>
              <a:t>12. </a:t>
            </a:r>
            <a:r>
              <a:rPr lang="tr-TR" sz="1200" dirty="0"/>
              <a:t>Yurt dışından sınava giren öğrenciler tercih başvurularını nasıl yapacak</a:t>
            </a:r>
            <a:r>
              <a:rPr lang="tr-TR" sz="1200" dirty="0" smtClean="0"/>
              <a:t>?</a:t>
            </a:r>
            <a:r>
              <a:rPr lang="tr-TR" sz="1200" b="1" dirty="0" smtClean="0"/>
              <a:t>....................................................................................15</a:t>
            </a:r>
            <a:endParaRPr lang="tr-TR" sz="1200" dirty="0"/>
          </a:p>
          <a:p>
            <a:pPr marL="0" lvl="0" indent="0" algn="just">
              <a:buNone/>
            </a:pPr>
            <a:r>
              <a:rPr lang="tr-TR" sz="1200" b="1" dirty="0" smtClean="0"/>
              <a:t>13.</a:t>
            </a:r>
            <a:r>
              <a:rPr lang="tr-TR" sz="1200" dirty="0" smtClean="0"/>
              <a:t>Açık </a:t>
            </a:r>
            <a:r>
              <a:rPr lang="tr-TR" sz="1200" dirty="0"/>
              <a:t>öğretim ortaokulu öğrencileri tercih başvurularını nasıl yapacak</a:t>
            </a:r>
            <a:r>
              <a:rPr lang="tr-TR" sz="1200" dirty="0" smtClean="0"/>
              <a:t>?</a:t>
            </a:r>
            <a:r>
              <a:rPr lang="tr-TR" sz="1200" b="1" dirty="0" smtClean="0"/>
              <a:t>........................................................................................16</a:t>
            </a:r>
            <a:endParaRPr lang="tr-TR" sz="1200" dirty="0" smtClean="0"/>
          </a:p>
          <a:p>
            <a:pPr marL="0" indent="0" algn="just">
              <a:buNone/>
            </a:pPr>
            <a:r>
              <a:rPr lang="tr-TR" sz="1200" b="1" dirty="0"/>
              <a:t>14. </a:t>
            </a:r>
            <a:r>
              <a:rPr lang="tr-TR" sz="1200" dirty="0"/>
              <a:t>Yerleştirme işlemleri için yapılan tercihlerde en fazla kaç okul tercih edilebilir</a:t>
            </a:r>
            <a:r>
              <a:rPr lang="tr-TR" sz="1200" dirty="0" smtClean="0"/>
              <a:t>?</a:t>
            </a:r>
            <a:r>
              <a:rPr lang="tr-TR" sz="1200" b="1" dirty="0" smtClean="0"/>
              <a:t>..........................................................................17</a:t>
            </a:r>
            <a:endParaRPr lang="tr-TR" sz="1200" dirty="0" smtClean="0"/>
          </a:p>
          <a:p>
            <a:pPr marL="0" lvl="0" indent="0" algn="just">
              <a:buNone/>
            </a:pPr>
            <a:r>
              <a:rPr lang="tr-TR" sz="1200" b="1" dirty="0"/>
              <a:t>15.</a:t>
            </a:r>
            <a:r>
              <a:rPr lang="tr-TR" sz="1200" dirty="0"/>
              <a:t>Tercih listesi oluşturulurken nelere dikkat edilmelidir</a:t>
            </a:r>
            <a:r>
              <a:rPr lang="tr-TR" sz="1200" dirty="0" smtClean="0"/>
              <a:t>?</a:t>
            </a:r>
            <a:r>
              <a:rPr lang="tr-TR" sz="1200" b="1" dirty="0" smtClean="0"/>
              <a:t>...............................................................................................................18</a:t>
            </a:r>
            <a:endParaRPr lang="tr-TR" sz="1200" dirty="0" smtClean="0"/>
          </a:p>
          <a:p>
            <a:pPr marL="0" indent="0" algn="just">
              <a:buNone/>
            </a:pPr>
            <a:r>
              <a:rPr lang="tr-TR" sz="1200" b="1" dirty="0"/>
              <a:t>16.</a:t>
            </a:r>
            <a:r>
              <a:rPr lang="tr-TR" sz="1200" dirty="0"/>
              <a:t>Tercih başvurularının başladığı 6 Temmuz 2015 tarihinden önce özel okullara kayıt yaptıran öğrenciler yerleştirme işlemleri için tercih yapabilir mi</a:t>
            </a:r>
            <a:r>
              <a:rPr lang="tr-TR" sz="1200" dirty="0" smtClean="0"/>
              <a:t>?</a:t>
            </a:r>
            <a:r>
              <a:rPr lang="tr-TR" sz="1200" b="1" dirty="0" smtClean="0"/>
              <a:t>.......................................................................................................................................................................19</a:t>
            </a:r>
            <a:endParaRPr lang="tr-TR" sz="1200" dirty="0" smtClean="0"/>
          </a:p>
          <a:p>
            <a:pPr marL="0" lvl="0" indent="0" algn="just">
              <a:buNone/>
            </a:pPr>
            <a:r>
              <a:rPr lang="tr-TR" sz="1200" b="1" dirty="0"/>
              <a:t>17. </a:t>
            </a:r>
            <a:r>
              <a:rPr lang="tr-TR" sz="1200" dirty="0"/>
              <a:t>Tercih başvuruları başladıktan sonra özel okullara kayıt yaptırmaya karar veren öğrenciler ne yapmalıdır</a:t>
            </a:r>
            <a:r>
              <a:rPr lang="tr-TR" sz="1200" dirty="0" smtClean="0"/>
              <a:t>?</a:t>
            </a:r>
            <a:r>
              <a:rPr lang="tr-TR" sz="1200" b="1" dirty="0" smtClean="0"/>
              <a:t>...................................20</a:t>
            </a:r>
            <a:endParaRPr lang="tr-TR" sz="1200" dirty="0"/>
          </a:p>
          <a:p>
            <a:pPr marL="0" lvl="0" indent="0" algn="just">
              <a:buNone/>
            </a:pPr>
            <a:r>
              <a:rPr lang="tr-TR" sz="1200" b="1" dirty="0"/>
              <a:t>18</a:t>
            </a:r>
            <a:r>
              <a:rPr lang="tr-TR" sz="1200" b="1" dirty="0" smtClean="0"/>
              <a:t>.</a:t>
            </a:r>
            <a:r>
              <a:rPr lang="tr-TR" sz="1200" dirty="0" smtClean="0"/>
              <a:t>«</a:t>
            </a:r>
            <a:r>
              <a:rPr lang="tr-TR" sz="1200" dirty="0"/>
              <a:t>ÖZEL OKULA KAYIT YAPTIRACAĞIM TERCİH YAPMAYACAĞIM» butonunu işaretlediği halde 11 Eylül 2015 tarihine kadar herhangi bir okula kaydını yaptırmayan öğrencilerin yerleştirme işlemleri nasıl yapılacaktır</a:t>
            </a:r>
            <a:r>
              <a:rPr lang="tr-TR" sz="1200" dirty="0" smtClean="0"/>
              <a:t>?</a:t>
            </a:r>
            <a:r>
              <a:rPr lang="tr-TR" sz="1200" b="1" dirty="0" smtClean="0"/>
              <a:t>..........................................................................21</a:t>
            </a:r>
            <a:endParaRPr lang="tr-TR" sz="1200" dirty="0"/>
          </a:p>
          <a:p>
            <a:pPr marL="0" lvl="0" indent="0" algn="just">
              <a:buNone/>
            </a:pPr>
            <a:r>
              <a:rPr lang="tr-TR" sz="1200" b="1" dirty="0"/>
              <a:t>19.</a:t>
            </a:r>
            <a:r>
              <a:rPr lang="tr-TR" sz="1200" dirty="0"/>
              <a:t>Yerleştirme işlemleri yapılırken nelere dikkat edilecektir</a:t>
            </a:r>
            <a:r>
              <a:rPr lang="tr-TR" sz="1200" dirty="0" smtClean="0"/>
              <a:t>?</a:t>
            </a:r>
            <a:r>
              <a:rPr lang="tr-TR" sz="1200" b="1" dirty="0" smtClean="0"/>
              <a:t>..........................................................................................................22</a:t>
            </a:r>
            <a:endParaRPr lang="tr-TR" sz="1200" dirty="0" smtClean="0"/>
          </a:p>
          <a:p>
            <a:pPr marL="0" indent="0" algn="just">
              <a:buNone/>
            </a:pPr>
            <a:r>
              <a:rPr lang="tr-TR" sz="1200" b="1" dirty="0"/>
              <a:t>20. </a:t>
            </a:r>
            <a:r>
              <a:rPr lang="tr-TR" sz="1200" dirty="0"/>
              <a:t>Yerleştirme sonuçları ne zaman, hangi adresten ilan edilecek</a:t>
            </a:r>
            <a:r>
              <a:rPr lang="tr-TR" sz="1200" dirty="0" smtClean="0"/>
              <a:t>?</a:t>
            </a:r>
            <a:r>
              <a:rPr lang="tr-TR" sz="1200" b="1" dirty="0" smtClean="0"/>
              <a:t>..................................................................................................23</a:t>
            </a:r>
            <a:r>
              <a:rPr lang="tr-TR" sz="1200" dirty="0" smtClean="0"/>
              <a:t> </a:t>
            </a:r>
          </a:p>
          <a:p>
            <a:pPr marL="0" lvl="0" indent="0" algn="just">
              <a:buNone/>
            </a:pPr>
            <a:r>
              <a:rPr lang="tr-TR" sz="1200" b="1" dirty="0"/>
              <a:t>21.</a:t>
            </a:r>
            <a:r>
              <a:rPr lang="tr-TR" sz="1200" dirty="0"/>
              <a:t>Yerleştirme sonuçları nasıl öğrenilecektir</a:t>
            </a:r>
            <a:r>
              <a:rPr lang="tr-TR" sz="1200" dirty="0" smtClean="0"/>
              <a:t>?</a:t>
            </a:r>
            <a:r>
              <a:rPr lang="tr-TR" sz="1200" b="1" dirty="0" smtClean="0"/>
              <a:t>.................................................................................................................................24</a:t>
            </a:r>
            <a:endParaRPr lang="tr-TR" sz="1200" dirty="0"/>
          </a:p>
          <a:p>
            <a:pPr marL="0" lvl="0" indent="0" algn="just">
              <a:buNone/>
            </a:pPr>
            <a:r>
              <a:rPr lang="tr-TR" sz="1200" b="1" dirty="0"/>
              <a:t>22. </a:t>
            </a:r>
            <a:r>
              <a:rPr lang="tr-TR" sz="1200" dirty="0"/>
              <a:t>Öğrenciler yerleştirildikleri okula nasıl kayıt yaptıracaktır</a:t>
            </a:r>
            <a:r>
              <a:rPr lang="tr-TR" sz="1200" dirty="0" smtClean="0"/>
              <a:t>?</a:t>
            </a:r>
            <a:r>
              <a:rPr lang="tr-TR" sz="1200" b="1" dirty="0" smtClean="0"/>
              <a:t>.........................................................................................................25</a:t>
            </a:r>
          </a:p>
          <a:p>
            <a:pPr marL="0" indent="0" algn="just">
              <a:buNone/>
            </a:pPr>
            <a:r>
              <a:rPr lang="tr-TR" sz="1200" b="1" dirty="0"/>
              <a:t>23. </a:t>
            </a:r>
            <a:r>
              <a:rPr lang="tr-TR" sz="1200" dirty="0"/>
              <a:t>Tercih yapmayan öğrencilerin yerleştirme işlemleri nasıl yapılacaktır</a:t>
            </a:r>
            <a:r>
              <a:rPr lang="tr-TR" sz="1200" dirty="0" smtClean="0"/>
              <a:t>?</a:t>
            </a:r>
            <a:r>
              <a:rPr lang="tr-TR" sz="1200" b="1" dirty="0" smtClean="0"/>
              <a:t>........................................................................................26</a:t>
            </a:r>
            <a:endParaRPr lang="tr-TR" sz="1200" dirty="0"/>
          </a:p>
          <a:p>
            <a:pPr marL="0" lvl="0" indent="0" algn="just">
              <a:buNone/>
            </a:pPr>
            <a:endParaRPr lang="tr-TR" sz="1200" dirty="0" smtClean="0"/>
          </a:p>
          <a:p>
            <a:pPr marL="0" indent="0" algn="just">
              <a:buNone/>
            </a:pPr>
            <a:endParaRPr lang="tr-TR" sz="1100" dirty="0"/>
          </a:p>
          <a:p>
            <a:pPr marL="0" lvl="0" indent="0" algn="just">
              <a:buNone/>
            </a:pPr>
            <a:endParaRPr lang="tr-TR" sz="1100" b="1" dirty="0" smtClean="0"/>
          </a:p>
          <a:p>
            <a:pPr marL="0" lvl="0" indent="0" algn="just">
              <a:buNone/>
            </a:pPr>
            <a:endParaRPr lang="tr-TR" sz="1100" dirty="0"/>
          </a:p>
          <a:p>
            <a:pPr marL="0" indent="0" algn="just">
              <a:buNone/>
            </a:pPr>
            <a:endParaRPr lang="tr-TR" sz="1100" b="1" dirty="0"/>
          </a:p>
          <a:p>
            <a:pPr marL="0" lvl="0" indent="0" algn="just">
              <a:buNone/>
            </a:pPr>
            <a:endParaRPr lang="tr-TR" sz="1100" dirty="0"/>
          </a:p>
          <a:p>
            <a:pPr marL="0" indent="0" algn="just">
              <a:buNone/>
            </a:pPr>
            <a:endParaRPr lang="tr-TR" sz="1100" b="1" dirty="0" smtClean="0"/>
          </a:p>
          <a:p>
            <a:pPr marL="0" indent="0" algn="just">
              <a:buNone/>
            </a:pPr>
            <a:endParaRPr lang="tr-TR" sz="1100" b="1" dirty="0"/>
          </a:p>
          <a:p>
            <a:pPr marL="0" lvl="0" indent="0" algn="just">
              <a:buNone/>
            </a:pPr>
            <a:endParaRPr lang="tr-TR" sz="1100" b="1" dirty="0" smtClean="0"/>
          </a:p>
          <a:p>
            <a:pPr marL="0" lvl="0" indent="0" algn="just">
              <a:buNone/>
            </a:pPr>
            <a:endParaRPr lang="tr-TR" sz="1100" dirty="0"/>
          </a:p>
          <a:p>
            <a:pPr marL="0" indent="0" algn="just">
              <a:buNone/>
            </a:pPr>
            <a:endParaRPr lang="tr-TR" sz="1100" dirty="0"/>
          </a:p>
          <a:p>
            <a:pPr marL="0" lvl="0" indent="0" algn="just">
              <a:buNone/>
            </a:pPr>
            <a:endParaRPr lang="tr-TR" sz="1100" dirty="0"/>
          </a:p>
          <a:p>
            <a:pPr marL="0" indent="0" algn="just">
              <a:buNone/>
            </a:pPr>
            <a:endParaRPr lang="tr-TR" sz="1100" b="1" dirty="0" smtClean="0"/>
          </a:p>
          <a:p>
            <a:pPr marL="0" indent="0" algn="just">
              <a:buNone/>
            </a:pPr>
            <a:endParaRPr lang="tr-TR" sz="1100" dirty="0"/>
          </a:p>
          <a:p>
            <a:pPr marL="0" lvl="0" indent="0" algn="just">
              <a:buNone/>
            </a:pPr>
            <a:endParaRPr lang="tr-TR" sz="1100" b="1" dirty="0" smtClean="0"/>
          </a:p>
          <a:p>
            <a:pPr marL="0" lvl="0" indent="0" algn="just">
              <a:buNone/>
            </a:pPr>
            <a:endParaRPr lang="tr-TR" sz="1100" dirty="0"/>
          </a:p>
          <a:p>
            <a:pPr marL="0" indent="0" algn="just">
              <a:buNone/>
            </a:pPr>
            <a:endParaRPr lang="tr-TR" sz="1100" dirty="0"/>
          </a:p>
          <a:p>
            <a:pPr marL="0" lvl="0" indent="0" algn="just">
              <a:buNone/>
            </a:pPr>
            <a:endParaRPr lang="tr-TR" sz="1100" b="1" dirty="0"/>
          </a:p>
          <a:p>
            <a:pPr marL="0" indent="0" algn="just">
              <a:buNone/>
            </a:pPr>
            <a:endParaRPr lang="tr-TR" sz="1100" dirty="0"/>
          </a:p>
          <a:p>
            <a:pPr marL="0" lvl="0" indent="0" algn="just">
              <a:buNone/>
            </a:pPr>
            <a:endParaRPr lang="tr-TR" sz="1100" dirty="0"/>
          </a:p>
          <a:p>
            <a:pPr marL="0" indent="0" algn="just">
              <a:buNone/>
            </a:pPr>
            <a:endParaRPr lang="tr-TR" sz="1100" b="1" dirty="0" smtClean="0"/>
          </a:p>
          <a:p>
            <a:pPr marL="0" indent="0" algn="just">
              <a:buNone/>
            </a:pPr>
            <a:endParaRPr lang="tr-TR" sz="1100" b="1" dirty="0"/>
          </a:p>
          <a:p>
            <a:pPr marL="0" indent="0" algn="just">
              <a:buNone/>
            </a:pPr>
            <a:endParaRPr lang="tr-TR" sz="1100" b="1" dirty="0" smtClean="0"/>
          </a:p>
          <a:p>
            <a:pPr marL="0" indent="0" algn="just">
              <a:buNone/>
            </a:pPr>
            <a:endParaRPr lang="tr-TR" sz="1100" dirty="0"/>
          </a:p>
          <a:p>
            <a:pPr marL="0" lvl="0" indent="0" algn="just">
              <a:buNone/>
            </a:pPr>
            <a:endParaRPr lang="tr-TR" sz="1100" dirty="0"/>
          </a:p>
        </p:txBody>
      </p:sp>
      <p:sp>
        <p:nvSpPr>
          <p:cNvPr id="4" name="Slayt Numarası Yer Tutucusu 3"/>
          <p:cNvSpPr>
            <a:spLocks noGrp="1"/>
          </p:cNvSpPr>
          <p:nvPr>
            <p:ph type="sldNum" sz="quarter" idx="12"/>
          </p:nvPr>
        </p:nvSpPr>
        <p:spPr>
          <a:xfrm>
            <a:off x="7010400" y="6466904"/>
            <a:ext cx="2133600" cy="365125"/>
          </a:xfrm>
        </p:spPr>
        <p:txBody>
          <a:bodyPr/>
          <a:lstStyle/>
          <a:p>
            <a:fld id="{E6135F68-3668-4962-A497-10E3DEBC8A3A}" type="slidenum">
              <a:rPr lang="tr-TR" altLang="tr-TR" smtClean="0"/>
              <a:pPr/>
              <a:t>2</a:t>
            </a:fld>
            <a:endParaRPr lang="tr-TR" altLang="tr-TR" dirty="0"/>
          </a:p>
        </p:txBody>
      </p:sp>
    </p:spTree>
    <p:extLst>
      <p:ext uri="{BB962C8B-B14F-4D97-AF65-F5344CB8AC3E}">
        <p14:creationId xmlns:p14="http://schemas.microsoft.com/office/powerpoint/2010/main" val="3983761909"/>
      </p:ext>
    </p:extLst>
  </p:cSld>
  <p:clrMapOvr>
    <a:masterClrMapping/>
  </p:clrMapOvr>
  <p:transition spd="slow">
    <p:blinds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196752"/>
            <a:ext cx="8229600" cy="4929411"/>
          </a:xfrm>
        </p:spPr>
        <p:txBody>
          <a:bodyPr/>
          <a:lstStyle/>
          <a:p>
            <a:pPr marL="0" lvl="0" indent="0" algn="just">
              <a:buNone/>
            </a:pPr>
            <a:r>
              <a:rPr lang="tr-TR" sz="2400" b="1" dirty="0" smtClean="0"/>
              <a:t>17. Tercih </a:t>
            </a:r>
            <a:r>
              <a:rPr lang="tr-TR" sz="2400" b="1" dirty="0"/>
              <a:t>başvuruları başladıktan sonra özel okullara kayıt yaptırmaya karar veren öğrenciler ne yapmalıdır</a:t>
            </a:r>
            <a:r>
              <a:rPr lang="tr-TR" sz="2400" b="1" dirty="0" smtClean="0"/>
              <a:t>?</a:t>
            </a:r>
          </a:p>
          <a:p>
            <a:pPr marL="0" lvl="0" indent="0" algn="just">
              <a:buNone/>
            </a:pPr>
            <a:endParaRPr lang="tr-TR" sz="2400" dirty="0"/>
          </a:p>
          <a:p>
            <a:pPr marL="0" indent="0" algn="just">
              <a:buNone/>
            </a:pPr>
            <a:r>
              <a:rPr lang="tr-TR" sz="2400" dirty="0"/>
              <a:t>Tercih işlemleri </a:t>
            </a:r>
            <a:r>
              <a:rPr lang="tr-TR" sz="2400" dirty="0" smtClean="0"/>
              <a:t>için e­-okul.meb.gov.tr </a:t>
            </a:r>
            <a:r>
              <a:rPr lang="tr-TR" sz="2400" dirty="0"/>
              <a:t>internet adresinden giriş yapıldığında, tercih işlemleri ekranında, «TERCİH YAPMAK İSTİYORUM» ve «ÖZEL OKULA KAYIT YAPTIRACAĞIM TERCİH YAPMAYACAĞIM »  butonları görülecektir. </a:t>
            </a:r>
            <a:r>
              <a:rPr lang="tr-TR" sz="2400" b="1" dirty="0">
                <a:solidFill>
                  <a:srgbClr val="FF0000"/>
                </a:solidFill>
              </a:rPr>
              <a:t>Özel okullara kayıt yaptırmaya karar veren öğrenciler, «ÖZEL OKULA KAYIT YAPTIRACAĞIM TERCİH YAPMAYACAĞIM »  butonunu işaretleyecektir. Bu öğrenciler tercih hakkını </a:t>
            </a:r>
            <a:r>
              <a:rPr lang="tr-TR" sz="2400" b="1" dirty="0" smtClean="0">
                <a:solidFill>
                  <a:srgbClr val="FF0000"/>
                </a:solidFill>
              </a:rPr>
              <a:t>kullanmış sayılacak ancak </a:t>
            </a:r>
            <a:r>
              <a:rPr lang="tr-TR" sz="2400" b="1" dirty="0">
                <a:solidFill>
                  <a:srgbClr val="FF0000"/>
                </a:solidFill>
              </a:rPr>
              <a:t>yerleştirmeye esas nakil başvurusunda bulunabileceklerdir. </a:t>
            </a:r>
          </a:p>
          <a:p>
            <a:pPr marL="0" indent="0" algn="just">
              <a:buNone/>
            </a:pPr>
            <a:r>
              <a:rPr lang="tr-TR" sz="2400" dirty="0"/>
              <a:t> </a:t>
            </a:r>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20</a:t>
            </a:fld>
            <a:endParaRPr lang="tr-TR" altLang="tr-TR"/>
          </a:p>
        </p:txBody>
      </p:sp>
    </p:spTree>
    <p:extLst>
      <p:ext uri="{BB962C8B-B14F-4D97-AF65-F5344CB8AC3E}">
        <p14:creationId xmlns:p14="http://schemas.microsoft.com/office/powerpoint/2010/main" val="4170942367"/>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124744"/>
            <a:ext cx="8229600" cy="5001419"/>
          </a:xfrm>
        </p:spPr>
        <p:txBody>
          <a:bodyPr/>
          <a:lstStyle/>
          <a:p>
            <a:pPr marL="0" lvl="0" indent="0" algn="just">
              <a:buNone/>
            </a:pPr>
            <a:r>
              <a:rPr lang="tr-TR" sz="2400" b="1" dirty="0" smtClean="0"/>
              <a:t>18. «ÖZEL </a:t>
            </a:r>
            <a:r>
              <a:rPr lang="tr-TR" sz="2400" b="1" dirty="0"/>
              <a:t>OKULA KAYIT YAPTIRACAĞIM TERCİH YAPMAYACAĞIM» butonunu işaretlediği halde 11 Eylül 2015 tarihine kadar herhangi bir okula kaydını yaptırmayan öğrencilerin yerleştirme işlemleri nasıl yapılacaktır? </a:t>
            </a:r>
            <a:endParaRPr lang="tr-TR" sz="2400" b="1" dirty="0" smtClean="0"/>
          </a:p>
          <a:p>
            <a:pPr marL="0" lvl="0" indent="0" algn="just">
              <a:buNone/>
            </a:pPr>
            <a:endParaRPr lang="tr-TR" sz="2400" dirty="0"/>
          </a:p>
          <a:p>
            <a:pPr marL="0" indent="0" algn="just">
              <a:buNone/>
            </a:pPr>
            <a:r>
              <a:rPr lang="tr-TR" sz="2400" dirty="0"/>
              <a:t>«ÖZEL OKULA KAYIT YAPTIRACAĞIM TERCİH YAPMAYACAĞIM» butonunu işaretlediği halde </a:t>
            </a:r>
            <a:r>
              <a:rPr lang="tr-TR" sz="2400" b="1" dirty="0">
                <a:solidFill>
                  <a:srgbClr val="FF0000"/>
                </a:solidFill>
              </a:rPr>
              <a:t>11 Eylül 2015</a:t>
            </a:r>
            <a:r>
              <a:rPr lang="tr-TR" sz="2400" dirty="0"/>
              <a:t> tarihine kadar herhangi </a:t>
            </a:r>
            <a:r>
              <a:rPr lang="tr-TR" sz="2400" dirty="0" smtClean="0"/>
              <a:t>bir okula </a:t>
            </a:r>
            <a:r>
              <a:rPr lang="tr-TR" sz="2400" dirty="0"/>
              <a:t>kaydını yaptırmayan öğrencinin kaydı, bu tarihten itibaren açık ortaöğretim </a:t>
            </a:r>
            <a:r>
              <a:rPr lang="tr-TR" sz="2400" dirty="0" smtClean="0"/>
              <a:t>kurumuna </a:t>
            </a:r>
            <a:r>
              <a:rPr lang="tr-TR" sz="2400" dirty="0"/>
              <a:t>otomatik olarak yapılacaktır.</a:t>
            </a:r>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21</a:t>
            </a:fld>
            <a:endParaRPr lang="tr-TR" altLang="tr-TR"/>
          </a:p>
        </p:txBody>
      </p:sp>
    </p:spTree>
    <p:extLst>
      <p:ext uri="{BB962C8B-B14F-4D97-AF65-F5344CB8AC3E}">
        <p14:creationId xmlns:p14="http://schemas.microsoft.com/office/powerpoint/2010/main" val="225377583"/>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19.Yerleştirme </a:t>
            </a:r>
            <a:r>
              <a:rPr lang="tr-TR" sz="2800" b="1" dirty="0"/>
              <a:t>işlemleri yapılırken nelere dikkat edilecektir</a:t>
            </a:r>
            <a:r>
              <a:rPr lang="tr-TR" sz="2800" b="1" dirty="0" smtClean="0"/>
              <a:t>?</a:t>
            </a:r>
            <a:endParaRPr lang="tr-TR" sz="2800" dirty="0"/>
          </a:p>
          <a:p>
            <a:pPr marL="0" indent="0" algn="just">
              <a:buNone/>
            </a:pPr>
            <a:r>
              <a:rPr lang="tr-TR" sz="2800" dirty="0"/>
              <a:t>8’inci sınıfı başarıyla tamamlayan ve tercihte bulunan tüm öğrencilerin yerleştirme işlemleri; </a:t>
            </a:r>
            <a:endParaRPr lang="tr-TR" sz="2800" dirty="0" smtClean="0"/>
          </a:p>
          <a:p>
            <a:pPr algn="just"/>
            <a:r>
              <a:rPr lang="tr-TR" sz="2800" dirty="0" smtClean="0"/>
              <a:t>tercihleri </a:t>
            </a:r>
            <a:r>
              <a:rPr lang="tr-TR" sz="2800" dirty="0"/>
              <a:t>doğrultusunda, </a:t>
            </a:r>
            <a:endParaRPr lang="tr-TR" sz="2800" dirty="0" smtClean="0"/>
          </a:p>
          <a:p>
            <a:pPr algn="just"/>
            <a:r>
              <a:rPr lang="tr-TR" sz="2800" dirty="0" smtClean="0"/>
              <a:t>okul </a:t>
            </a:r>
            <a:r>
              <a:rPr lang="tr-TR" sz="2800" dirty="0"/>
              <a:t>kontenjanlarına göre, </a:t>
            </a:r>
            <a:endParaRPr lang="tr-TR" sz="2800" dirty="0" smtClean="0"/>
          </a:p>
          <a:p>
            <a:pPr algn="just"/>
            <a:r>
              <a:rPr lang="tr-TR" sz="2800" dirty="0" smtClean="0"/>
              <a:t>yerleştirmeye </a:t>
            </a:r>
            <a:r>
              <a:rPr lang="tr-TR" sz="2800" dirty="0"/>
              <a:t>esas puan </a:t>
            </a:r>
            <a:r>
              <a:rPr lang="tr-TR" sz="2800" dirty="0" smtClean="0"/>
              <a:t>üstünlüğü dikkate </a:t>
            </a:r>
            <a:r>
              <a:rPr lang="tr-TR" sz="2800" dirty="0"/>
              <a:t>alınarak yapılacaktır.</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22</a:t>
            </a:fld>
            <a:endParaRPr lang="tr-TR" altLang="tr-TR"/>
          </a:p>
        </p:txBody>
      </p:sp>
    </p:spTree>
    <p:extLst>
      <p:ext uri="{BB962C8B-B14F-4D97-AF65-F5344CB8AC3E}">
        <p14:creationId xmlns:p14="http://schemas.microsoft.com/office/powerpoint/2010/main" val="548908023"/>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20. Yerleştirme </a:t>
            </a:r>
            <a:r>
              <a:rPr lang="tr-TR" sz="2800" b="1" dirty="0"/>
              <a:t>sonuçları</a:t>
            </a:r>
            <a:r>
              <a:rPr lang="tr-TR" sz="2800" dirty="0"/>
              <a:t> </a:t>
            </a:r>
            <a:r>
              <a:rPr lang="tr-TR" sz="2800" b="1" dirty="0"/>
              <a:t>ne zaman, hangi adresten ilan edilecek? </a:t>
            </a:r>
            <a:endParaRPr lang="tr-TR" sz="2800" dirty="0"/>
          </a:p>
          <a:p>
            <a:pPr marL="0" indent="0" algn="just">
              <a:buNone/>
            </a:pPr>
            <a:endParaRPr lang="tr-TR" sz="2800" dirty="0" smtClean="0"/>
          </a:p>
          <a:p>
            <a:pPr marL="0" indent="0" algn="just">
              <a:buNone/>
            </a:pPr>
            <a:r>
              <a:rPr lang="tr-TR" sz="2800" dirty="0" smtClean="0"/>
              <a:t>Yerleştirme </a:t>
            </a:r>
            <a:r>
              <a:rPr lang="tr-TR" sz="2800" dirty="0"/>
              <a:t>sonuçları </a:t>
            </a:r>
            <a:r>
              <a:rPr lang="tr-TR" sz="2800" b="1" dirty="0">
                <a:solidFill>
                  <a:srgbClr val="FF0000"/>
                </a:solidFill>
              </a:rPr>
              <a:t>14 Ağustos 2015</a:t>
            </a:r>
            <a:r>
              <a:rPr lang="tr-TR" sz="2800" dirty="0"/>
              <a:t> tarihinde </a:t>
            </a:r>
          </a:p>
          <a:p>
            <a:pPr marL="0" indent="0" algn="just">
              <a:buNone/>
            </a:pPr>
            <a:r>
              <a:rPr lang="tr-TR" sz="2800" dirty="0" smtClean="0"/>
              <a:t> </a:t>
            </a:r>
            <a:r>
              <a:rPr lang="tr-TR" sz="2800" b="1" dirty="0" smtClean="0">
                <a:solidFill>
                  <a:srgbClr val="FF0000"/>
                </a:solidFill>
              </a:rPr>
              <a:t>e-okul.meb.gov.tr </a:t>
            </a:r>
            <a:r>
              <a:rPr lang="tr-TR" sz="2800" dirty="0" smtClean="0"/>
              <a:t>internet adresinden </a:t>
            </a:r>
            <a:r>
              <a:rPr lang="tr-TR" sz="2800" dirty="0"/>
              <a:t>ilan edilecektir.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23</a:t>
            </a:fld>
            <a:endParaRPr lang="tr-TR" altLang="tr-TR"/>
          </a:p>
        </p:txBody>
      </p:sp>
    </p:spTree>
    <p:extLst>
      <p:ext uri="{BB962C8B-B14F-4D97-AF65-F5344CB8AC3E}">
        <p14:creationId xmlns:p14="http://schemas.microsoft.com/office/powerpoint/2010/main" val="1399129291"/>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21.Yerleştirme </a:t>
            </a:r>
            <a:r>
              <a:rPr lang="tr-TR" sz="2800" b="1" dirty="0"/>
              <a:t>sonuçları nasıl öğrenilecektir</a:t>
            </a:r>
            <a:r>
              <a:rPr lang="tr-TR" sz="2800" b="1" dirty="0" smtClean="0"/>
              <a:t>?</a:t>
            </a:r>
          </a:p>
          <a:p>
            <a:pPr marL="0" lvl="0" indent="0" algn="just">
              <a:buNone/>
            </a:pPr>
            <a:endParaRPr lang="tr-TR" sz="2800" dirty="0"/>
          </a:p>
          <a:p>
            <a:pPr marL="0" indent="0" algn="just">
              <a:buNone/>
            </a:pPr>
            <a:r>
              <a:rPr lang="tr-TR" sz="2800" dirty="0"/>
              <a:t>Yerleştirme </a:t>
            </a:r>
            <a:r>
              <a:rPr lang="tr-TR" sz="2800" dirty="0" smtClean="0"/>
              <a:t>sonuçları, </a:t>
            </a:r>
            <a:r>
              <a:rPr lang="es-ES" sz="2800" b="1" dirty="0" smtClean="0">
                <a:solidFill>
                  <a:srgbClr val="FF0000"/>
                </a:solidFill>
              </a:rPr>
              <a:t>meb.gov.tr,</a:t>
            </a:r>
            <a:r>
              <a:rPr lang="tr-TR" sz="2800" b="1" dirty="0" smtClean="0">
                <a:solidFill>
                  <a:srgbClr val="FF0000"/>
                </a:solidFill>
              </a:rPr>
              <a:t> </a:t>
            </a:r>
            <a:r>
              <a:rPr lang="es-ES" sz="2800" b="1" dirty="0" smtClean="0">
                <a:solidFill>
                  <a:srgbClr val="FF0000"/>
                </a:solidFill>
              </a:rPr>
              <a:t>oges.meb.gov.tr ve</a:t>
            </a:r>
            <a:r>
              <a:rPr lang="tr-TR" sz="2800" b="1" dirty="0" smtClean="0">
                <a:solidFill>
                  <a:srgbClr val="FF0000"/>
                </a:solidFill>
              </a:rPr>
              <a:t> </a:t>
            </a:r>
            <a:r>
              <a:rPr lang="es-ES" sz="2800" b="1" dirty="0" smtClean="0">
                <a:solidFill>
                  <a:srgbClr val="FF0000"/>
                </a:solidFill>
              </a:rPr>
              <a:t>e-okul.meb.gov.tr</a:t>
            </a:r>
            <a:r>
              <a:rPr lang="tr-TR" sz="2800" b="1" dirty="0">
                <a:solidFill>
                  <a:srgbClr val="FF0000"/>
                </a:solidFill>
              </a:rPr>
              <a:t> </a:t>
            </a:r>
            <a:r>
              <a:rPr lang="tr-TR" sz="2800" dirty="0" smtClean="0"/>
              <a:t>internet</a:t>
            </a:r>
            <a:r>
              <a:rPr lang="tr-TR" sz="2800" b="1" dirty="0" smtClean="0">
                <a:solidFill>
                  <a:srgbClr val="FF0000"/>
                </a:solidFill>
              </a:rPr>
              <a:t> </a:t>
            </a:r>
            <a:r>
              <a:rPr lang="tr-TR" sz="2800" dirty="0" smtClean="0"/>
              <a:t>adreslerinden </a:t>
            </a:r>
            <a:r>
              <a:rPr lang="tr-TR" sz="2800" dirty="0"/>
              <a:t>öğrencilerin T.C. kimlik numarası ve okul numarasıyla sorgulanabilecek, ayrıca sonuç belgesi </a:t>
            </a:r>
            <a:r>
              <a:rPr lang="tr-TR" sz="2800" dirty="0" smtClean="0"/>
              <a:t>gönderilmeyecektir. Yerleştirme </a:t>
            </a:r>
            <a:r>
              <a:rPr lang="tr-TR" sz="2800" dirty="0"/>
              <a:t>sonuçları isteyen velilere kısa mesaj ile </a:t>
            </a:r>
            <a:r>
              <a:rPr lang="tr-TR" sz="2800" dirty="0" smtClean="0"/>
              <a:t>bildirilebilecektir</a:t>
            </a:r>
            <a:r>
              <a:rPr lang="tr-TR" sz="2800" dirty="0"/>
              <a:t>.</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24</a:t>
            </a:fld>
            <a:endParaRPr lang="tr-TR" altLang="tr-TR"/>
          </a:p>
        </p:txBody>
      </p:sp>
    </p:spTree>
    <p:extLst>
      <p:ext uri="{BB962C8B-B14F-4D97-AF65-F5344CB8AC3E}">
        <p14:creationId xmlns:p14="http://schemas.microsoft.com/office/powerpoint/2010/main" val="1941179049"/>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22. Öğrenciler </a:t>
            </a:r>
            <a:r>
              <a:rPr lang="tr-TR" sz="2800" b="1" dirty="0"/>
              <a:t>yerleştirildikleri okula nasıl kayıt yaptıracaktır</a:t>
            </a:r>
            <a:r>
              <a:rPr lang="tr-TR" sz="2800" b="1" dirty="0" smtClean="0"/>
              <a:t>?</a:t>
            </a:r>
          </a:p>
          <a:p>
            <a:pPr marL="0" lvl="0" indent="0" algn="just">
              <a:buNone/>
            </a:pPr>
            <a:endParaRPr lang="tr-TR" sz="2800" dirty="0"/>
          </a:p>
          <a:p>
            <a:pPr marL="0" indent="0" algn="just">
              <a:buNone/>
            </a:pPr>
            <a:r>
              <a:rPr lang="tr-TR" sz="2800" dirty="0"/>
              <a:t>Yerleştirme işlemleri sonucunda öğrencilerin öğrenim görmeye hak kazandıkları okullar</a:t>
            </a:r>
            <a:r>
              <a:rPr lang="tr-TR" sz="2800" b="1" dirty="0"/>
              <a:t> </a:t>
            </a:r>
            <a:r>
              <a:rPr lang="tr-TR" sz="2800" dirty="0"/>
              <a:t>belirlenmiş olup </a:t>
            </a:r>
            <a:r>
              <a:rPr lang="tr-TR" sz="2800" dirty="0" smtClean="0"/>
              <a:t>kayıtları otomatik </a:t>
            </a:r>
            <a:r>
              <a:rPr lang="tr-TR" sz="2800" dirty="0"/>
              <a:t>olarak yapılacaktır. </a:t>
            </a:r>
          </a:p>
          <a:p>
            <a:pPr marL="0" indent="0" algn="just">
              <a:buNone/>
            </a:pPr>
            <a:r>
              <a:rPr lang="tr-TR" sz="2800" b="1" dirty="0"/>
              <a:t> </a:t>
            </a:r>
            <a:endParaRPr lang="tr-TR" sz="2800" dirty="0"/>
          </a:p>
          <a:p>
            <a:pPr marL="0" indent="0">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25</a:t>
            </a:fld>
            <a:endParaRPr lang="tr-TR" altLang="tr-TR"/>
          </a:p>
        </p:txBody>
      </p:sp>
    </p:spTree>
    <p:extLst>
      <p:ext uri="{BB962C8B-B14F-4D97-AF65-F5344CB8AC3E}">
        <p14:creationId xmlns:p14="http://schemas.microsoft.com/office/powerpoint/2010/main" val="560034501"/>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23. Tercih </a:t>
            </a:r>
            <a:r>
              <a:rPr lang="tr-TR" sz="2800" b="1" dirty="0"/>
              <a:t>yapmayan öğrencilerin yerleştirme işlemleri nasıl yapılacaktır</a:t>
            </a:r>
            <a:r>
              <a:rPr lang="tr-TR" sz="2800" b="1" dirty="0" smtClean="0"/>
              <a:t>?</a:t>
            </a:r>
          </a:p>
          <a:p>
            <a:pPr marL="0" lvl="0" indent="0" algn="just">
              <a:buNone/>
            </a:pPr>
            <a:endParaRPr lang="tr-TR" sz="2800" dirty="0"/>
          </a:p>
          <a:p>
            <a:pPr marL="0" indent="0" algn="just">
              <a:buNone/>
            </a:pPr>
            <a:r>
              <a:rPr lang="tr-TR" sz="2800" dirty="0"/>
              <a:t>Tercih yapmayan öğrenciler,</a:t>
            </a:r>
            <a:r>
              <a:rPr lang="tr-TR" sz="2800" b="1" dirty="0"/>
              <a:t> </a:t>
            </a:r>
            <a:r>
              <a:rPr lang="tr-TR" sz="2800" dirty="0"/>
              <a:t>açık öğretim kurumlarına yerleştirilecektir. Ancak, özel eğitim ihtiyacı olan öğrencilerin yerleştirme işlemleri tercih ve yerleştirme kılavuzundaki 1.7, 1.8 ve 1.9 maddelerine göre gerçekleştirilecektir.</a:t>
            </a:r>
          </a:p>
          <a:p>
            <a:pPr marL="0" indent="0" algn="just">
              <a:buNone/>
            </a:pPr>
            <a:r>
              <a:rPr lang="tr-TR" sz="2800" dirty="0"/>
              <a:t> </a:t>
            </a:r>
          </a:p>
          <a:p>
            <a:pPr marL="0" indent="0" algn="just">
              <a:buNone/>
            </a:pPr>
            <a:r>
              <a:rPr lang="tr-TR" sz="2800" dirty="0"/>
              <a:t> </a:t>
            </a:r>
          </a:p>
          <a:p>
            <a:pPr marL="0" indent="0">
              <a:buNone/>
            </a:pPr>
            <a:endParaRPr lang="tr-TR"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26</a:t>
            </a:fld>
            <a:endParaRPr lang="tr-TR" altLang="tr-TR"/>
          </a:p>
        </p:txBody>
      </p:sp>
    </p:spTree>
    <p:extLst>
      <p:ext uri="{BB962C8B-B14F-4D97-AF65-F5344CB8AC3E}">
        <p14:creationId xmlns:p14="http://schemas.microsoft.com/office/powerpoint/2010/main" val="4249265533"/>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24.Hiçbir </a:t>
            </a:r>
            <a:r>
              <a:rPr lang="tr-TR" sz="2800" b="1" dirty="0"/>
              <a:t>tercihine yerleşemeyen</a:t>
            </a:r>
            <a:r>
              <a:rPr lang="tr-TR" sz="2800" dirty="0"/>
              <a:t> </a:t>
            </a:r>
            <a:r>
              <a:rPr lang="tr-TR" sz="2800" b="1" dirty="0"/>
              <a:t>öğrencilerin yerleştirme işlemleri nasıl yapılacaktır</a:t>
            </a:r>
            <a:r>
              <a:rPr lang="tr-TR" sz="2800" b="1" dirty="0" smtClean="0"/>
              <a:t>?</a:t>
            </a:r>
          </a:p>
          <a:p>
            <a:pPr marL="0" lvl="0" indent="0" algn="just">
              <a:buNone/>
            </a:pPr>
            <a:endParaRPr lang="tr-TR" sz="2800" dirty="0"/>
          </a:p>
          <a:p>
            <a:pPr marL="0" indent="0" algn="just">
              <a:buNone/>
            </a:pPr>
            <a:r>
              <a:rPr lang="tr-TR" sz="2800" dirty="0"/>
              <a:t>Hiçbir tercihine yerleşemeyen öğrenciler,</a:t>
            </a:r>
            <a:r>
              <a:rPr lang="tr-TR" sz="2800" b="1" dirty="0"/>
              <a:t> </a:t>
            </a:r>
            <a:r>
              <a:rPr lang="tr-TR" sz="2800" dirty="0"/>
              <a:t>açık öğretim kurumlarına yerleştirilecektir. Ancak, özel eğitim ihtiyacı olan öğrencilerin yerleştirme işlemleri tercih ve yerleştirme kılavuzundaki 1.7, 1.8 ve 1.9 maddelerine göre gerçekleştirilecektir.</a:t>
            </a:r>
          </a:p>
          <a:p>
            <a:pPr marL="0" indent="0">
              <a:buNone/>
            </a:pPr>
            <a:endParaRPr lang="tr-TR"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27</a:t>
            </a:fld>
            <a:endParaRPr lang="tr-TR" altLang="tr-TR"/>
          </a:p>
        </p:txBody>
      </p:sp>
    </p:spTree>
    <p:extLst>
      <p:ext uri="{BB962C8B-B14F-4D97-AF65-F5344CB8AC3E}">
        <p14:creationId xmlns:p14="http://schemas.microsoft.com/office/powerpoint/2010/main" val="2403225505"/>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25. Yerleştirme </a:t>
            </a:r>
            <a:r>
              <a:rPr lang="tr-TR" sz="2800" b="1" dirty="0"/>
              <a:t>sonuçlarına göre okulların boş kalan kontenjanları ne zaman, hangi adresten ilan edilecek</a:t>
            </a:r>
            <a:r>
              <a:rPr lang="tr-TR" sz="2800" b="1" dirty="0" smtClean="0"/>
              <a:t>?</a:t>
            </a:r>
          </a:p>
          <a:p>
            <a:pPr marL="0" lvl="0" indent="0" algn="just">
              <a:buNone/>
            </a:pPr>
            <a:r>
              <a:rPr lang="tr-TR" sz="2800" b="1" dirty="0" smtClean="0"/>
              <a:t> </a:t>
            </a:r>
            <a:endParaRPr lang="tr-TR" sz="2800" dirty="0"/>
          </a:p>
          <a:p>
            <a:pPr marL="0" indent="0" algn="just">
              <a:buNone/>
            </a:pPr>
            <a:r>
              <a:rPr lang="tr-TR" sz="2800" dirty="0"/>
              <a:t>Okulların boş kalan kontenjanları, </a:t>
            </a:r>
            <a:r>
              <a:rPr lang="tr-TR" sz="2800" b="1" dirty="0">
                <a:solidFill>
                  <a:srgbClr val="FF0000"/>
                </a:solidFill>
              </a:rPr>
              <a:t>14 Ağustos 2015 </a:t>
            </a:r>
            <a:r>
              <a:rPr lang="tr-TR" sz="2800" dirty="0"/>
              <a:t>tarihinde </a:t>
            </a:r>
            <a:r>
              <a:rPr lang="tr-TR" sz="2800" b="1" dirty="0" smtClean="0">
                <a:solidFill>
                  <a:srgbClr val="FF0000"/>
                </a:solidFill>
              </a:rPr>
              <a:t>oges.meb.gov.tr</a:t>
            </a:r>
            <a:r>
              <a:rPr lang="tr-TR" sz="2800" dirty="0" smtClean="0"/>
              <a:t> internet adresinden </a:t>
            </a:r>
            <a:r>
              <a:rPr lang="tr-TR" sz="2800" dirty="0"/>
              <a:t>ilan edilecektir. </a:t>
            </a:r>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28</a:t>
            </a:fld>
            <a:endParaRPr lang="tr-TR" altLang="tr-TR"/>
          </a:p>
        </p:txBody>
      </p:sp>
    </p:spTree>
    <p:extLst>
      <p:ext uri="{BB962C8B-B14F-4D97-AF65-F5344CB8AC3E}">
        <p14:creationId xmlns:p14="http://schemas.microsoft.com/office/powerpoint/2010/main" val="3153075853"/>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052736"/>
            <a:ext cx="8229600" cy="5073427"/>
          </a:xfrm>
        </p:spPr>
        <p:txBody>
          <a:bodyPr/>
          <a:lstStyle/>
          <a:p>
            <a:pPr marL="0" lvl="0" indent="0" algn="just">
              <a:buNone/>
            </a:pPr>
            <a:r>
              <a:rPr lang="tr-TR" sz="2400" b="1" dirty="0" smtClean="0"/>
              <a:t>26. Hangi </a:t>
            </a:r>
            <a:r>
              <a:rPr lang="tr-TR" sz="2400" b="1" dirty="0"/>
              <a:t>ortaöğretim kurumlarına öğrenci yerleştirilecektir?</a:t>
            </a:r>
            <a:endParaRPr lang="tr-TR" sz="2400" dirty="0"/>
          </a:p>
          <a:p>
            <a:pPr lvl="0" algn="just"/>
            <a:r>
              <a:rPr lang="tr-TR" sz="2400" b="1" dirty="0"/>
              <a:t> </a:t>
            </a:r>
            <a:r>
              <a:rPr lang="tr-TR" sz="2400" dirty="0"/>
              <a:t>Fen Liselerine,</a:t>
            </a:r>
          </a:p>
          <a:p>
            <a:pPr lvl="0" algn="just"/>
            <a:r>
              <a:rPr lang="tr-TR" sz="2400" dirty="0"/>
              <a:t>Sosyal Bilimler Liselerine,</a:t>
            </a:r>
          </a:p>
          <a:p>
            <a:pPr lvl="0" algn="just"/>
            <a:r>
              <a:rPr lang="tr-TR" sz="2400" dirty="0"/>
              <a:t>Anadolu Liselerine, </a:t>
            </a:r>
          </a:p>
          <a:p>
            <a:pPr lvl="0" algn="just"/>
            <a:r>
              <a:rPr lang="tr-TR" sz="2400" dirty="0"/>
              <a:t>Mesleki ve Teknik Anadolu Liselerine,</a:t>
            </a:r>
          </a:p>
          <a:p>
            <a:pPr lvl="0" algn="just"/>
            <a:r>
              <a:rPr lang="tr-TR" sz="2400" dirty="0"/>
              <a:t>Çok Programlı Anadolu Liselerine, </a:t>
            </a:r>
          </a:p>
          <a:p>
            <a:pPr lvl="0" algn="just"/>
            <a:r>
              <a:rPr lang="tr-TR" sz="2400" dirty="0"/>
              <a:t>Mesleki ve Teknik Eğitim Merkezlerine,</a:t>
            </a:r>
          </a:p>
          <a:p>
            <a:pPr lvl="0" algn="just"/>
            <a:r>
              <a:rPr lang="tr-TR" sz="2400" dirty="0"/>
              <a:t>Anadolu İmam‐Hatip Liselerine,</a:t>
            </a:r>
          </a:p>
          <a:p>
            <a:pPr lvl="0" algn="just"/>
            <a:r>
              <a:rPr lang="tr-TR" sz="2400" dirty="0"/>
              <a:t>Açık Öğretim Kurumlarına,</a:t>
            </a:r>
          </a:p>
          <a:p>
            <a:pPr lvl="0" algn="just"/>
            <a:r>
              <a:rPr lang="tr-TR" sz="2400" dirty="0"/>
              <a:t>Özel Öğretim Kurumları Genel Müdürlüğüne bağlı özel okullara</a:t>
            </a:r>
          </a:p>
          <a:p>
            <a:pPr marL="0" indent="0" algn="just">
              <a:buNone/>
            </a:pPr>
            <a:r>
              <a:rPr lang="tr-TR" sz="2400" dirty="0" smtClean="0"/>
              <a:t>     öğrenci </a:t>
            </a:r>
            <a:r>
              <a:rPr lang="tr-TR" sz="2400" dirty="0"/>
              <a:t>yerleştirilecektir.</a:t>
            </a:r>
          </a:p>
          <a:p>
            <a:pPr marL="0" indent="0" algn="just">
              <a:buNone/>
            </a:pPr>
            <a:endParaRPr lang="tr-TR" sz="24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29</a:t>
            </a:fld>
            <a:endParaRPr lang="tr-TR" altLang="tr-TR"/>
          </a:p>
        </p:txBody>
      </p:sp>
    </p:spTree>
    <p:extLst>
      <p:ext uri="{BB962C8B-B14F-4D97-AF65-F5344CB8AC3E}">
        <p14:creationId xmlns:p14="http://schemas.microsoft.com/office/powerpoint/2010/main" val="3224784487"/>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54621" y="836283"/>
            <a:ext cx="8856984" cy="5689302"/>
          </a:xfrm>
        </p:spPr>
        <p:txBody>
          <a:bodyPr/>
          <a:lstStyle/>
          <a:p>
            <a:pPr marL="0" lvl="0" indent="0">
              <a:buNone/>
            </a:pPr>
            <a:r>
              <a:rPr lang="tr-TR" sz="1200" b="1" dirty="0" smtClean="0"/>
              <a:t>24.</a:t>
            </a:r>
            <a:r>
              <a:rPr lang="tr-TR" sz="1200" dirty="0" smtClean="0"/>
              <a:t>Hiçbir </a:t>
            </a:r>
            <a:r>
              <a:rPr lang="tr-TR" sz="1200" dirty="0"/>
              <a:t>tercihine yerleşemeyen öğrencilerin yerleştirme işlemleri nasıl yapılacaktır</a:t>
            </a:r>
            <a:r>
              <a:rPr lang="tr-TR" sz="1200" dirty="0" smtClean="0"/>
              <a:t>?</a:t>
            </a:r>
            <a:r>
              <a:rPr lang="tr-TR" sz="1200" b="1" dirty="0" smtClean="0"/>
              <a:t>...............................................................................27</a:t>
            </a:r>
            <a:endParaRPr lang="tr-TR" sz="1200" dirty="0"/>
          </a:p>
          <a:p>
            <a:pPr marL="0" lvl="0" indent="0">
              <a:buNone/>
            </a:pPr>
            <a:r>
              <a:rPr lang="tr-TR" sz="1200" b="1" dirty="0"/>
              <a:t>25. </a:t>
            </a:r>
            <a:r>
              <a:rPr lang="tr-TR" sz="1200" dirty="0"/>
              <a:t>Yerleştirme sonuçlarına göre okulların boş kalan kontenjanları ne zaman, hangi adresten ilan edilecek</a:t>
            </a:r>
            <a:r>
              <a:rPr lang="tr-TR" sz="1200" dirty="0" smtClean="0"/>
              <a:t>?</a:t>
            </a:r>
            <a:r>
              <a:rPr lang="tr-TR" sz="1200" b="1" dirty="0" smtClean="0"/>
              <a:t>................................................28</a:t>
            </a:r>
            <a:endParaRPr lang="tr-TR" sz="1200" dirty="0" smtClean="0"/>
          </a:p>
          <a:p>
            <a:pPr marL="0" indent="0">
              <a:buNone/>
            </a:pPr>
            <a:r>
              <a:rPr lang="tr-TR" sz="1200" b="1" dirty="0"/>
              <a:t>26. </a:t>
            </a:r>
            <a:r>
              <a:rPr lang="tr-TR" sz="1200" dirty="0"/>
              <a:t>Hangi ortaöğretim kurumlarına öğrenci yerleştirilecektir</a:t>
            </a:r>
            <a:r>
              <a:rPr lang="tr-TR" sz="1200" dirty="0" smtClean="0"/>
              <a:t>?</a:t>
            </a:r>
            <a:r>
              <a:rPr lang="tr-TR" sz="1200" b="1" dirty="0" smtClean="0"/>
              <a:t>...................................................................................................................29</a:t>
            </a:r>
            <a:endParaRPr lang="tr-TR" sz="1200" dirty="0" smtClean="0"/>
          </a:p>
          <a:p>
            <a:pPr marL="0" lvl="0" indent="0">
              <a:buNone/>
            </a:pPr>
            <a:r>
              <a:rPr lang="tr-TR" sz="1200" b="1" dirty="0"/>
              <a:t>27. </a:t>
            </a:r>
            <a:r>
              <a:rPr lang="tr-TR" sz="1200" dirty="0"/>
              <a:t>Tercih işlemlerinde öğrencilerin taşıması gereken genel başvuru şartları nelerdir</a:t>
            </a:r>
            <a:r>
              <a:rPr lang="tr-TR" sz="1200" dirty="0" smtClean="0"/>
              <a:t>?</a:t>
            </a:r>
            <a:r>
              <a:rPr lang="tr-TR" sz="1200" b="1" dirty="0" smtClean="0"/>
              <a:t>................................................................................30</a:t>
            </a:r>
            <a:endParaRPr lang="tr-TR" sz="1200" dirty="0" smtClean="0"/>
          </a:p>
          <a:p>
            <a:pPr marL="0" indent="0">
              <a:buNone/>
            </a:pPr>
            <a:r>
              <a:rPr lang="tr-TR" sz="1200" b="1" dirty="0"/>
              <a:t>28. </a:t>
            </a:r>
            <a:r>
              <a:rPr lang="tr-TR" sz="1200" dirty="0"/>
              <a:t>Yerleştirmeye esas nakil işlemleri için kimler tercih yapabilecek</a:t>
            </a:r>
            <a:r>
              <a:rPr lang="tr-TR" sz="1200" dirty="0" smtClean="0"/>
              <a:t>?</a:t>
            </a:r>
            <a:r>
              <a:rPr lang="tr-TR" sz="1200" b="1" dirty="0" smtClean="0"/>
              <a:t>.........................................................................................................31</a:t>
            </a:r>
            <a:endParaRPr lang="tr-TR" sz="1200" dirty="0" smtClean="0"/>
          </a:p>
          <a:p>
            <a:pPr marL="0" lvl="0" indent="0">
              <a:buNone/>
            </a:pPr>
            <a:r>
              <a:rPr lang="tr-TR" sz="1200" b="1" dirty="0"/>
              <a:t>29.</a:t>
            </a:r>
            <a:r>
              <a:rPr lang="tr-TR" sz="1200" dirty="0"/>
              <a:t>Yerleştirmeye esas nakil işlemleri için tercih başvuruları ne zaman yapılacaktır</a:t>
            </a:r>
            <a:r>
              <a:rPr lang="tr-TR" sz="1200" dirty="0" smtClean="0"/>
              <a:t>?</a:t>
            </a:r>
            <a:r>
              <a:rPr lang="tr-TR" sz="1200" b="1" dirty="0" smtClean="0"/>
              <a:t>....................................................................................32</a:t>
            </a:r>
            <a:endParaRPr lang="tr-TR" sz="1200" b="1" dirty="0"/>
          </a:p>
          <a:p>
            <a:pPr marL="0" lvl="0" indent="0">
              <a:buNone/>
            </a:pPr>
            <a:r>
              <a:rPr lang="tr-TR" sz="1200" b="1" dirty="0"/>
              <a:t>30.</a:t>
            </a:r>
            <a:r>
              <a:rPr lang="tr-TR" sz="1200" dirty="0"/>
              <a:t>Yerleştirmeye esas nakil işlemleri için tercih başvuruları nasıl yapılacaktır</a:t>
            </a:r>
            <a:r>
              <a:rPr lang="tr-TR" sz="1200" dirty="0" smtClean="0"/>
              <a:t>?</a:t>
            </a:r>
            <a:r>
              <a:rPr lang="tr-TR" sz="1200" b="1" dirty="0" smtClean="0"/>
              <a:t>............................................................................................33</a:t>
            </a:r>
            <a:endParaRPr lang="tr-TR" sz="1200" dirty="0" smtClean="0"/>
          </a:p>
          <a:p>
            <a:pPr marL="0" indent="0">
              <a:buNone/>
            </a:pPr>
            <a:r>
              <a:rPr lang="tr-TR" sz="1200" b="1" dirty="0"/>
              <a:t>31.</a:t>
            </a:r>
            <a:r>
              <a:rPr lang="tr-TR" sz="1200" dirty="0"/>
              <a:t>Yerleştirmeye esas nakil işlemleri için yapılan tercihlerde öğrenciler kaç okul tercih edilebilir</a:t>
            </a:r>
            <a:r>
              <a:rPr lang="tr-TR" sz="1200" dirty="0" smtClean="0"/>
              <a:t>?</a:t>
            </a:r>
            <a:r>
              <a:rPr lang="tr-TR" sz="1200" b="1" dirty="0" smtClean="0"/>
              <a:t>...............................................................34</a:t>
            </a:r>
            <a:endParaRPr lang="tr-TR" sz="1200" dirty="0"/>
          </a:p>
          <a:p>
            <a:pPr marL="0" indent="0">
              <a:buNone/>
            </a:pPr>
            <a:r>
              <a:rPr lang="tr-TR" sz="1200" b="1" dirty="0"/>
              <a:t>32.</a:t>
            </a:r>
            <a:r>
              <a:rPr lang="tr-TR" sz="1200" dirty="0"/>
              <a:t>Yerleştirmeye esas nakil işlemlerinin üçünde de tercih yapmak zorunlu mudur</a:t>
            </a:r>
            <a:r>
              <a:rPr lang="tr-TR" sz="1200" dirty="0" smtClean="0"/>
              <a:t>?</a:t>
            </a:r>
            <a:r>
              <a:rPr lang="tr-TR" sz="1200" b="1" dirty="0" smtClean="0"/>
              <a:t>....................................................................................35</a:t>
            </a:r>
            <a:endParaRPr lang="tr-TR" sz="1200" dirty="0"/>
          </a:p>
          <a:p>
            <a:pPr marL="0" indent="0">
              <a:buNone/>
            </a:pPr>
            <a:r>
              <a:rPr lang="tr-TR" sz="1200" b="1" dirty="0"/>
              <a:t>33. </a:t>
            </a:r>
            <a:r>
              <a:rPr lang="tr-TR" sz="1200" dirty="0"/>
              <a:t>Yurt dışındaki öğrenciler veya açık öğretim ortaokulundan mezun öğrenciler, yerleştirmeye esas nakil tercih başvurularını nasıl yapacaktır</a:t>
            </a:r>
            <a:r>
              <a:rPr lang="tr-TR" sz="1200" dirty="0" smtClean="0"/>
              <a:t>?</a:t>
            </a:r>
            <a:r>
              <a:rPr lang="tr-TR" sz="1200" b="1" dirty="0" smtClean="0"/>
              <a:t>.............................................................................................................................................................................................36</a:t>
            </a:r>
            <a:endParaRPr lang="tr-TR" sz="1200" dirty="0"/>
          </a:p>
          <a:p>
            <a:pPr marL="0" indent="0">
              <a:buNone/>
            </a:pPr>
            <a:r>
              <a:rPr lang="tr-TR" sz="1200" b="1" dirty="0"/>
              <a:t>34. </a:t>
            </a:r>
            <a:r>
              <a:rPr lang="tr-TR" sz="1200" dirty="0"/>
              <a:t>Yerleştirmeye esas nakil işlemlerinde, yerleştirme işlemleri nasıl yapılacaktır</a:t>
            </a:r>
            <a:r>
              <a:rPr lang="tr-TR" sz="1200" dirty="0" smtClean="0"/>
              <a:t>?</a:t>
            </a:r>
            <a:r>
              <a:rPr lang="tr-TR" sz="1200" b="1" dirty="0" smtClean="0"/>
              <a:t>......................................................................................37</a:t>
            </a:r>
            <a:endParaRPr lang="tr-TR" sz="1200" dirty="0"/>
          </a:p>
          <a:p>
            <a:pPr marL="0" indent="0">
              <a:buNone/>
            </a:pPr>
            <a:r>
              <a:rPr lang="tr-TR" sz="1200" b="1" dirty="0"/>
              <a:t>35. </a:t>
            </a:r>
            <a:r>
              <a:rPr lang="tr-TR" sz="1200" dirty="0"/>
              <a:t>Yerleştirmeye esas nakil sonuçları ne zaman, hangi adresten ilan edilecek</a:t>
            </a:r>
            <a:r>
              <a:rPr lang="tr-TR" sz="1200" dirty="0" smtClean="0"/>
              <a:t>?</a:t>
            </a:r>
            <a:r>
              <a:rPr lang="tr-TR" sz="1200" b="1" dirty="0" smtClean="0"/>
              <a:t>..........................................................................................38</a:t>
            </a:r>
            <a:r>
              <a:rPr lang="tr-TR" sz="1200" dirty="0" smtClean="0"/>
              <a:t> </a:t>
            </a:r>
            <a:endParaRPr lang="tr-TR" sz="1200" dirty="0"/>
          </a:p>
          <a:p>
            <a:pPr marL="0" indent="0">
              <a:buNone/>
            </a:pPr>
            <a:r>
              <a:rPr lang="tr-TR" sz="1200" b="1" dirty="0"/>
              <a:t>36.</a:t>
            </a:r>
            <a:r>
              <a:rPr lang="tr-TR" sz="1200" dirty="0"/>
              <a:t>Millî eğitim müdürlüklerinde kurulan İl/İlçe Öğrenci Yerleştirme ve Nakil Komisyonlarına hangi öğrenciler tercih </a:t>
            </a:r>
            <a:r>
              <a:rPr lang="tr-TR" sz="1200" dirty="0" smtClean="0"/>
              <a:t>başvurusu yapabilecektir?</a:t>
            </a:r>
            <a:r>
              <a:rPr lang="tr-TR" sz="1200" b="1" dirty="0" smtClean="0"/>
              <a:t>.......................................................................................................................................................................................39</a:t>
            </a:r>
          </a:p>
          <a:p>
            <a:pPr marL="0" indent="0">
              <a:buNone/>
            </a:pPr>
            <a:r>
              <a:rPr lang="tr-TR" sz="1200" b="1" dirty="0" smtClean="0"/>
              <a:t>37. </a:t>
            </a:r>
            <a:r>
              <a:rPr lang="tr-TR" sz="1200" dirty="0" smtClean="0"/>
              <a:t>İl/İlçe Öğrenci Yerleştirme ve Nakil Komisyonları hangi tarihlerde tercih başvurusu alacaktır?</a:t>
            </a:r>
            <a:r>
              <a:rPr lang="tr-TR" sz="1200" b="1" dirty="0" smtClean="0"/>
              <a:t>................................................................40</a:t>
            </a:r>
            <a:endParaRPr lang="tr-TR" sz="1200" dirty="0" smtClean="0"/>
          </a:p>
          <a:p>
            <a:pPr marL="0" lvl="0" indent="0">
              <a:buNone/>
            </a:pPr>
            <a:r>
              <a:rPr lang="tr-TR" sz="1200" b="1" dirty="0" smtClean="0"/>
              <a:t>38.</a:t>
            </a:r>
            <a:r>
              <a:rPr lang="tr-TR" sz="1200" dirty="0" smtClean="0"/>
              <a:t>İl/İlçe </a:t>
            </a:r>
            <a:r>
              <a:rPr lang="tr-TR" sz="1200" dirty="0"/>
              <a:t>Öğrenci Yerleştirme ve Nakil Komisyonlarına yapılan tercih başvurularında öğrenciler kaç okul tercih edilebilir</a:t>
            </a:r>
            <a:r>
              <a:rPr lang="tr-TR" sz="1200" dirty="0" smtClean="0"/>
              <a:t>?</a:t>
            </a:r>
            <a:r>
              <a:rPr lang="tr-TR" sz="1200" b="1" dirty="0" smtClean="0"/>
              <a:t>............................41</a:t>
            </a:r>
            <a:endParaRPr lang="tr-TR" sz="1200" dirty="0" smtClean="0"/>
          </a:p>
          <a:p>
            <a:pPr marL="0" indent="0">
              <a:buNone/>
            </a:pPr>
            <a:r>
              <a:rPr lang="tr-TR" sz="1200" b="1" dirty="0"/>
              <a:t>39. </a:t>
            </a:r>
            <a:r>
              <a:rPr lang="tr-TR" sz="1200" dirty="0" smtClean="0"/>
              <a:t>İl/İlçe Öğrenci Yerleştirme ve Nakil Komisyonlarına yapılan tercih başvurularına göre  yerleştirme işlemlerini nasıl yapılacaktır?</a:t>
            </a:r>
            <a:r>
              <a:rPr lang="tr-TR" sz="1200" b="1" dirty="0" smtClean="0"/>
              <a:t>.............42</a:t>
            </a:r>
            <a:endParaRPr lang="tr-TR" sz="1200" dirty="0" smtClean="0"/>
          </a:p>
          <a:p>
            <a:pPr marL="0" indent="0">
              <a:buNone/>
            </a:pPr>
            <a:r>
              <a:rPr lang="tr-TR" sz="1200" b="1" dirty="0" smtClean="0"/>
              <a:t>40. </a:t>
            </a:r>
            <a:r>
              <a:rPr lang="tr-TR" sz="1200" dirty="0" smtClean="0"/>
              <a:t>İl/İlçe Öğrenci Yerleştirme ve Nakil Komisyonları tarafından yapılan yerleştirme sonuçları ne zaman, hangi adresten ilan edilecek?</a:t>
            </a:r>
            <a:r>
              <a:rPr lang="tr-TR" sz="1200" b="1" dirty="0" smtClean="0"/>
              <a:t>........43</a:t>
            </a:r>
            <a:r>
              <a:rPr lang="tr-TR" sz="1200" dirty="0" smtClean="0"/>
              <a:t> </a:t>
            </a:r>
          </a:p>
          <a:p>
            <a:pPr marL="0" indent="0">
              <a:buNone/>
            </a:pPr>
            <a:r>
              <a:rPr lang="tr-TR" sz="1200" b="1" dirty="0" smtClean="0"/>
              <a:t>41</a:t>
            </a:r>
            <a:r>
              <a:rPr lang="tr-TR" sz="1200" b="1" dirty="0"/>
              <a:t>. </a:t>
            </a:r>
            <a:r>
              <a:rPr lang="tr-TR" sz="1200" dirty="0"/>
              <a:t>Genel ilköğretim programını tamamlayan ve tercih yapan/yapmayan özel eğitim ihtiyacı olan öğrencilerden özel eğitim değerlendirme kurulu raporu doğrultusunda kaynaştırma yoluyla eğitim alacak öğrencilerin yerleştirme işlemleri nasıl </a:t>
            </a:r>
            <a:r>
              <a:rPr lang="tr-TR" sz="1200" dirty="0" smtClean="0"/>
              <a:t>yapılacaktı?</a:t>
            </a:r>
            <a:r>
              <a:rPr lang="tr-TR" sz="1200" b="1" dirty="0" smtClean="0"/>
              <a:t>....................................44</a:t>
            </a:r>
            <a:r>
              <a:rPr lang="tr-TR" sz="1200" dirty="0" smtClean="0"/>
              <a:t> </a:t>
            </a:r>
            <a:endParaRPr lang="tr-TR" sz="1200" dirty="0"/>
          </a:p>
          <a:p>
            <a:pPr marL="0" indent="0">
              <a:buNone/>
            </a:pPr>
            <a:r>
              <a:rPr lang="tr-TR" sz="1200" b="1" dirty="0"/>
              <a:t>42.</a:t>
            </a:r>
            <a:r>
              <a:rPr lang="tr-TR" sz="1200" dirty="0"/>
              <a:t>Genel ilköğretim programını tamamlayan ve tercih yapan/yapmayan özel eğitim ihtiyacı olan öğrencilerden, özel eğitim değerlendirme kurulu raporu doğrultusunda kaynaştırma yoluyla eğitime devam edemeyecek öğrencilerin yerleştirme işlemleri nasıl yapılacaktır</a:t>
            </a:r>
            <a:r>
              <a:rPr lang="tr-TR" sz="1200" dirty="0" smtClean="0"/>
              <a:t>?</a:t>
            </a:r>
            <a:r>
              <a:rPr lang="tr-TR" sz="1200" b="1" dirty="0" smtClean="0"/>
              <a:t>............45</a:t>
            </a:r>
            <a:r>
              <a:rPr lang="tr-TR" sz="1200" dirty="0" smtClean="0"/>
              <a:t> </a:t>
            </a:r>
            <a:endParaRPr lang="tr-TR" sz="1200" dirty="0"/>
          </a:p>
          <a:p>
            <a:pPr marL="0" indent="0">
              <a:buNone/>
            </a:pPr>
            <a:r>
              <a:rPr lang="tr-TR" sz="1200" b="1" dirty="0"/>
              <a:t>43. </a:t>
            </a:r>
            <a:r>
              <a:rPr lang="tr-TR" sz="1200" dirty="0"/>
              <a:t>Özel okullarda %100 burslu okutulacak öğrenciler nasıl belirlenecektir</a:t>
            </a:r>
            <a:r>
              <a:rPr lang="tr-TR" sz="1200" dirty="0" smtClean="0"/>
              <a:t>?</a:t>
            </a:r>
            <a:r>
              <a:rPr lang="tr-TR" sz="1200" b="1" dirty="0" smtClean="0"/>
              <a:t>...............................................................................................46</a:t>
            </a:r>
            <a:endParaRPr lang="tr-TR" sz="1200" dirty="0" smtClean="0"/>
          </a:p>
          <a:p>
            <a:pPr marL="0" lvl="0" indent="0">
              <a:buNone/>
            </a:pPr>
            <a:r>
              <a:rPr lang="tr-TR" sz="1200" b="1" dirty="0"/>
              <a:t>44. </a:t>
            </a:r>
            <a:r>
              <a:rPr lang="tr-TR" sz="1200" dirty="0"/>
              <a:t>Yerleştirmeye esas puanları eşit olan iki öğrencinin aynı okulu tercih ettiği ve bu öğrencilerden sadece birinin yerleştirilebildiği bir durumda, hangi öğrenci öncelik hakkına sahip olur</a:t>
            </a:r>
            <a:r>
              <a:rPr lang="tr-TR" sz="1200" dirty="0" smtClean="0"/>
              <a:t>?</a:t>
            </a:r>
            <a:r>
              <a:rPr lang="tr-TR" sz="1200" b="1" dirty="0" smtClean="0"/>
              <a:t>.................................................................................................................................47</a:t>
            </a:r>
            <a:r>
              <a:rPr lang="tr-TR" sz="1200" dirty="0" smtClean="0"/>
              <a:t> </a:t>
            </a:r>
            <a:endParaRPr lang="tr-TR" sz="1200" dirty="0"/>
          </a:p>
          <a:p>
            <a:pPr marL="0" indent="0">
              <a:buNone/>
            </a:pPr>
            <a:endParaRPr lang="tr-TR" sz="1200" dirty="0"/>
          </a:p>
          <a:p>
            <a:pPr marL="0" lvl="0" indent="0">
              <a:buNone/>
            </a:pPr>
            <a:endParaRPr lang="tr-TR" sz="1200" b="1" dirty="0"/>
          </a:p>
          <a:p>
            <a:pPr marL="0" indent="0">
              <a:buNone/>
            </a:pPr>
            <a:endParaRPr lang="tr-TR" sz="1200" b="1" dirty="0"/>
          </a:p>
          <a:p>
            <a:pPr marL="0" lvl="0" indent="0">
              <a:buNone/>
            </a:pPr>
            <a:endParaRPr lang="tr-TR" sz="1200" b="1" dirty="0"/>
          </a:p>
          <a:p>
            <a:pPr marL="0" indent="0">
              <a:buNone/>
            </a:pPr>
            <a:endParaRPr lang="tr-TR" sz="1200" dirty="0"/>
          </a:p>
          <a:p>
            <a:pPr marL="0" lvl="0" indent="0">
              <a:buNone/>
            </a:pPr>
            <a:endParaRPr lang="tr-TR" sz="1200" b="1" dirty="0"/>
          </a:p>
          <a:p>
            <a:pPr marL="0" indent="0">
              <a:buNone/>
            </a:pPr>
            <a:endParaRPr lang="tr-TR" sz="12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a:xfrm>
            <a:off x="6993971" y="6452066"/>
            <a:ext cx="2133600" cy="365125"/>
          </a:xfrm>
        </p:spPr>
        <p:txBody>
          <a:bodyPr/>
          <a:lstStyle/>
          <a:p>
            <a:fld id="{E6135F68-3668-4962-A497-10E3DEBC8A3A}" type="slidenum">
              <a:rPr lang="tr-TR" altLang="tr-TR" smtClean="0"/>
              <a:pPr/>
              <a:t>3</a:t>
            </a:fld>
            <a:endParaRPr lang="tr-TR" altLang="tr-TR" dirty="0"/>
          </a:p>
        </p:txBody>
      </p:sp>
    </p:spTree>
    <p:extLst>
      <p:ext uri="{BB962C8B-B14F-4D97-AF65-F5344CB8AC3E}">
        <p14:creationId xmlns:p14="http://schemas.microsoft.com/office/powerpoint/2010/main" val="2894103866"/>
      </p:ext>
    </p:extLst>
  </p:cSld>
  <p:clrMapOvr>
    <a:masterClrMapping/>
  </p:clrMapOvr>
  <p:transition spd="slow">
    <p:blinds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124744"/>
            <a:ext cx="8229600" cy="5001419"/>
          </a:xfrm>
        </p:spPr>
        <p:txBody>
          <a:bodyPr/>
          <a:lstStyle/>
          <a:p>
            <a:pPr marL="0" lvl="0" indent="0" algn="just">
              <a:buNone/>
            </a:pPr>
            <a:r>
              <a:rPr lang="tr-TR" sz="2800" b="1" dirty="0" smtClean="0"/>
              <a:t>27. Tercih </a:t>
            </a:r>
            <a:r>
              <a:rPr lang="tr-TR" sz="2800" b="1" dirty="0"/>
              <a:t>işlemlerinde öğrencilerin taşıması gereken genel başvuru şartları </a:t>
            </a:r>
            <a:r>
              <a:rPr lang="tr-TR" sz="2800" b="1" dirty="0" smtClean="0"/>
              <a:t>nelerdir?</a:t>
            </a:r>
          </a:p>
          <a:p>
            <a:pPr marL="0" lvl="0" indent="0" algn="just">
              <a:buNone/>
            </a:pPr>
            <a:endParaRPr lang="tr-TR" sz="2800" dirty="0"/>
          </a:p>
          <a:p>
            <a:pPr lvl="0" algn="just"/>
            <a:r>
              <a:rPr lang="tr-TR" sz="2800" dirty="0"/>
              <a:t>2014–2015 öğretim yılında ortaokul 8’inci sınıfı başarıyla tamamlamış olmak,</a:t>
            </a:r>
          </a:p>
          <a:p>
            <a:pPr lvl="0" algn="just"/>
            <a:r>
              <a:rPr lang="tr-TR" sz="2800" dirty="0"/>
              <a:t>Başvuru yapılacak okulun kayıt kabul şartlarını taşımak,</a:t>
            </a:r>
          </a:p>
          <a:p>
            <a:pPr lvl="0" algn="just"/>
            <a:r>
              <a:rPr lang="tr-TR" sz="2800" dirty="0" smtClean="0"/>
              <a:t>Yerleştirmeye esas puana (YEP) sahip </a:t>
            </a:r>
            <a:r>
              <a:rPr lang="tr-TR" sz="2800" dirty="0"/>
              <a:t>olmak.</a:t>
            </a:r>
          </a:p>
          <a:p>
            <a:pPr marL="0" indent="0" algn="just">
              <a:buNone/>
            </a:pPr>
            <a:endParaRPr lang="tr-TR" sz="2800" dirty="0"/>
          </a:p>
          <a:p>
            <a:pPr marL="0" indent="0" algn="just">
              <a:buNone/>
            </a:pPr>
            <a:endParaRPr lang="tr-TR"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30</a:t>
            </a:fld>
            <a:endParaRPr lang="tr-TR" altLang="tr-TR"/>
          </a:p>
        </p:txBody>
      </p:sp>
    </p:spTree>
    <p:extLst>
      <p:ext uri="{BB962C8B-B14F-4D97-AF65-F5344CB8AC3E}">
        <p14:creationId xmlns:p14="http://schemas.microsoft.com/office/powerpoint/2010/main" val="51950009"/>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28. Yerleştirmeye </a:t>
            </a:r>
            <a:r>
              <a:rPr lang="tr-TR" sz="2800" b="1" dirty="0"/>
              <a:t>esas nakil işlemleri için kimler tercih yapabilecek</a:t>
            </a:r>
            <a:r>
              <a:rPr lang="tr-TR" sz="2800" b="1" dirty="0" smtClean="0"/>
              <a:t>?</a:t>
            </a:r>
          </a:p>
          <a:p>
            <a:pPr marL="0" lvl="0" indent="0" algn="just">
              <a:buNone/>
            </a:pPr>
            <a:endParaRPr lang="tr-TR" sz="2800" dirty="0"/>
          </a:p>
          <a:p>
            <a:pPr marL="0" indent="0" algn="just">
              <a:buNone/>
            </a:pPr>
            <a:r>
              <a:rPr lang="tr-TR" sz="2800" dirty="0" smtClean="0"/>
              <a:t>Kayıtlı bulundukları okuldan </a:t>
            </a:r>
            <a:r>
              <a:rPr lang="tr-TR" sz="2800" dirty="0"/>
              <a:t>başka bir okula geçmek </a:t>
            </a:r>
            <a:r>
              <a:rPr lang="tr-TR" sz="2800" dirty="0" smtClean="0"/>
              <a:t>isteyen tüm öğrenciler  </a:t>
            </a:r>
            <a:r>
              <a:rPr lang="tr-TR" sz="2800" dirty="0"/>
              <a:t>yerleştirmeye esas nakil işlemleri için tercih yapabilir.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31</a:t>
            </a:fld>
            <a:endParaRPr lang="tr-TR" altLang="tr-TR"/>
          </a:p>
        </p:txBody>
      </p:sp>
    </p:spTree>
    <p:extLst>
      <p:ext uri="{BB962C8B-B14F-4D97-AF65-F5344CB8AC3E}">
        <p14:creationId xmlns:p14="http://schemas.microsoft.com/office/powerpoint/2010/main" val="4259534185"/>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29.Yerleştirmeye esas nakil </a:t>
            </a:r>
            <a:r>
              <a:rPr lang="tr-TR" sz="2800" b="1" dirty="0"/>
              <a:t>işlemleri için </a:t>
            </a:r>
            <a:r>
              <a:rPr lang="tr-TR" sz="2800" b="1" dirty="0" smtClean="0"/>
              <a:t>tercih </a:t>
            </a:r>
            <a:r>
              <a:rPr lang="tr-TR" sz="2800" b="1" dirty="0"/>
              <a:t>başvuruları ne zaman yapılacaktır</a:t>
            </a:r>
            <a:r>
              <a:rPr lang="tr-TR" sz="2800" b="1" dirty="0" smtClean="0"/>
              <a:t>?</a:t>
            </a:r>
          </a:p>
          <a:p>
            <a:pPr marL="0" indent="0" algn="just">
              <a:buNone/>
            </a:pPr>
            <a:r>
              <a:rPr lang="tr-TR" sz="2800" dirty="0" smtClean="0"/>
              <a:t>Yerleştirmeye </a:t>
            </a:r>
            <a:r>
              <a:rPr lang="tr-TR" sz="2800" dirty="0"/>
              <a:t>esas nakil işlemleri için tercih </a:t>
            </a:r>
            <a:r>
              <a:rPr lang="tr-TR" sz="2800" dirty="0" smtClean="0"/>
              <a:t>başvuruları,</a:t>
            </a:r>
          </a:p>
          <a:p>
            <a:pPr algn="just"/>
            <a:r>
              <a:rPr lang="tr-TR" sz="2800" dirty="0" smtClean="0"/>
              <a:t>17-21 </a:t>
            </a:r>
            <a:r>
              <a:rPr lang="tr-TR" sz="2800" dirty="0"/>
              <a:t>Ağustos 2015, </a:t>
            </a:r>
            <a:endParaRPr lang="tr-TR" sz="2800" dirty="0" smtClean="0"/>
          </a:p>
          <a:p>
            <a:pPr algn="just"/>
            <a:r>
              <a:rPr lang="tr-TR" sz="2800" dirty="0" smtClean="0"/>
              <a:t>24-28 </a:t>
            </a:r>
            <a:r>
              <a:rPr lang="tr-TR" sz="2800" dirty="0"/>
              <a:t>Ağustos 2015, </a:t>
            </a:r>
            <a:endParaRPr lang="tr-TR" sz="2800" dirty="0" smtClean="0"/>
          </a:p>
          <a:p>
            <a:pPr algn="just"/>
            <a:r>
              <a:rPr lang="tr-TR" sz="2800" dirty="0" smtClean="0"/>
              <a:t>31 </a:t>
            </a:r>
            <a:r>
              <a:rPr lang="tr-TR" sz="2800" dirty="0"/>
              <a:t>Ağustos-4 Eylül 2015 </a:t>
            </a:r>
            <a:endParaRPr lang="tr-TR" sz="2800" dirty="0" smtClean="0"/>
          </a:p>
          <a:p>
            <a:pPr marL="0" indent="0" algn="just">
              <a:buNone/>
            </a:pPr>
            <a:r>
              <a:rPr lang="tr-TR" sz="2800" dirty="0"/>
              <a:t>t</a:t>
            </a:r>
            <a:r>
              <a:rPr lang="tr-TR" sz="2800" dirty="0" smtClean="0"/>
              <a:t>arihlerinde olmak üzere 3 kez </a:t>
            </a:r>
            <a:r>
              <a:rPr lang="tr-TR" sz="2800" dirty="0"/>
              <a:t>yapılacaktır. </a:t>
            </a:r>
          </a:p>
          <a:p>
            <a:pPr marL="0" indent="0" algn="just">
              <a:buNone/>
            </a:pPr>
            <a:r>
              <a:rPr lang="tr-TR" sz="2800" dirty="0"/>
              <a:t>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32</a:t>
            </a:fld>
            <a:endParaRPr lang="tr-TR" altLang="tr-TR"/>
          </a:p>
        </p:txBody>
      </p:sp>
    </p:spTree>
    <p:extLst>
      <p:ext uri="{BB962C8B-B14F-4D97-AF65-F5344CB8AC3E}">
        <p14:creationId xmlns:p14="http://schemas.microsoft.com/office/powerpoint/2010/main" val="2315169405"/>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30.Yerleştirmeye esas nakil </a:t>
            </a:r>
            <a:r>
              <a:rPr lang="tr-TR" sz="2800" b="1" dirty="0"/>
              <a:t>işlemleri için </a:t>
            </a:r>
            <a:r>
              <a:rPr lang="tr-TR" sz="2800" b="1" dirty="0" smtClean="0"/>
              <a:t>tercih </a:t>
            </a:r>
            <a:r>
              <a:rPr lang="tr-TR" sz="2800" b="1" dirty="0"/>
              <a:t>başvuruları nasıl yapılacaktır</a:t>
            </a:r>
            <a:r>
              <a:rPr lang="tr-TR" sz="2800" b="1" dirty="0" smtClean="0"/>
              <a:t>?</a:t>
            </a:r>
          </a:p>
          <a:p>
            <a:pPr marL="0" lvl="0" indent="0" algn="just">
              <a:buNone/>
            </a:pPr>
            <a:endParaRPr lang="tr-TR" sz="2800" dirty="0"/>
          </a:p>
          <a:p>
            <a:pPr marL="0" indent="0" algn="just">
              <a:buNone/>
            </a:pPr>
            <a:r>
              <a:rPr lang="tr-TR" sz="2800" dirty="0"/>
              <a:t>Yerleştirmeye esas nakil başvuruları, herhangi bir ortaokul müdürlüğünden yapılabilecektir. Okul müdürlükleri tarafından elektronik ortamda onaylanan tercih bilgilerinin 2 (iki) nüsha çıktısı alınacak, bunlar veliye imzalatıldıktan sonra bir nüshası okulda saklanacak, diğer nüsha veliye verilecektir.</a:t>
            </a:r>
          </a:p>
          <a:p>
            <a:pPr marL="0" indent="0" algn="just">
              <a:buNone/>
            </a:pPr>
            <a:r>
              <a:rPr lang="tr-TR" sz="2800" dirty="0"/>
              <a:t>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33</a:t>
            </a:fld>
            <a:endParaRPr lang="tr-TR" altLang="tr-TR"/>
          </a:p>
        </p:txBody>
      </p:sp>
    </p:spTree>
    <p:extLst>
      <p:ext uri="{BB962C8B-B14F-4D97-AF65-F5344CB8AC3E}">
        <p14:creationId xmlns:p14="http://schemas.microsoft.com/office/powerpoint/2010/main" val="2118750703"/>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sz="2800" b="1" dirty="0" smtClean="0"/>
              <a:t>31.Yerleştirmeye </a:t>
            </a:r>
            <a:r>
              <a:rPr lang="tr-TR" sz="2800" b="1" dirty="0"/>
              <a:t>esas nakil işlemleri için yapılan tercihlerde öğrenciler kaç okul tercih edilebilir</a:t>
            </a:r>
            <a:r>
              <a:rPr lang="tr-TR" sz="2800" b="1" dirty="0" smtClean="0"/>
              <a:t>?</a:t>
            </a:r>
          </a:p>
          <a:p>
            <a:pPr marL="0" indent="0" algn="just">
              <a:buNone/>
            </a:pPr>
            <a:endParaRPr lang="tr-TR" sz="2800" dirty="0"/>
          </a:p>
          <a:p>
            <a:pPr marL="0" indent="0" algn="just">
              <a:buNone/>
            </a:pPr>
            <a:r>
              <a:rPr lang="tr-TR" sz="2800" dirty="0"/>
              <a:t>Öğrenciler </a:t>
            </a:r>
            <a:r>
              <a:rPr lang="tr-TR" sz="2800" b="1" dirty="0">
                <a:solidFill>
                  <a:srgbClr val="FF0000"/>
                </a:solidFill>
              </a:rPr>
              <a:t>yerleştirmeye esas nakil başvurularının her birinde üçer okul tercihi yapabilecek</a:t>
            </a:r>
            <a:r>
              <a:rPr lang="tr-TR" sz="2800" dirty="0"/>
              <a:t> ve tercihlerde boş kontenjan şartı olmayacaktır.</a:t>
            </a:r>
          </a:p>
          <a:p>
            <a:pPr marL="0" indent="0" algn="just">
              <a:buNone/>
            </a:pPr>
            <a:r>
              <a:rPr lang="tr-TR" sz="2800" dirty="0"/>
              <a:t> </a:t>
            </a:r>
          </a:p>
          <a:p>
            <a:pPr marL="0" indent="0">
              <a:buNone/>
            </a:pPr>
            <a:endParaRPr lang="tr-TR"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34</a:t>
            </a:fld>
            <a:endParaRPr lang="tr-TR" altLang="tr-TR"/>
          </a:p>
        </p:txBody>
      </p:sp>
    </p:spTree>
    <p:extLst>
      <p:ext uri="{BB962C8B-B14F-4D97-AF65-F5344CB8AC3E}">
        <p14:creationId xmlns:p14="http://schemas.microsoft.com/office/powerpoint/2010/main" val="2345923383"/>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32. Yerleştirmeye </a:t>
            </a:r>
            <a:r>
              <a:rPr lang="tr-TR" sz="2800" b="1" dirty="0"/>
              <a:t>esas nakil işlemlerinin üçünde de tercih yapmak zorunlu mudur?</a:t>
            </a:r>
            <a:endParaRPr lang="tr-TR" sz="2800" dirty="0"/>
          </a:p>
          <a:p>
            <a:pPr marL="0" indent="0" algn="just">
              <a:buNone/>
            </a:pPr>
            <a:endParaRPr lang="tr-TR" sz="2800" dirty="0" smtClean="0"/>
          </a:p>
          <a:p>
            <a:pPr marL="0" indent="0" algn="just">
              <a:buNone/>
            </a:pPr>
            <a:r>
              <a:rPr lang="tr-TR" sz="2400" dirty="0" smtClean="0"/>
              <a:t>Yerleştirmeye </a:t>
            </a:r>
            <a:r>
              <a:rPr lang="tr-TR" sz="2400" dirty="0"/>
              <a:t>esas nakil işlemlerinin her birinde, isteyen öğrencilerin tercih </a:t>
            </a:r>
            <a:r>
              <a:rPr lang="tr-TR" sz="2400" dirty="0" smtClean="0"/>
              <a:t>başvurusunda </a:t>
            </a:r>
            <a:r>
              <a:rPr lang="tr-TR" sz="2400" dirty="0"/>
              <a:t>bulunması esastır. Ayrıca ilk yerleştirmeye esas nakil tercih başvuru döneminde yapılan okul tercihlerinin sonraki iki yerleştirmeye esas nakil tercih başvuru döneminde de geçerli olması başvurulan okul müdürlüğünden talep edilebilir</a:t>
            </a:r>
            <a:r>
              <a:rPr lang="tr-TR" sz="2400" dirty="0" smtClean="0"/>
              <a:t>. Talebin olmaması halinde her bir yerleştirmeye esas nakil başvuru döneminde yeniden tercih yapılabilecektir. </a:t>
            </a:r>
            <a:endParaRPr lang="tr-TR" sz="2400" dirty="0"/>
          </a:p>
          <a:p>
            <a:pPr marL="0" indent="0" algn="just">
              <a:buNone/>
            </a:pPr>
            <a:endParaRPr lang="tr-TR" sz="24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35</a:t>
            </a:fld>
            <a:endParaRPr lang="tr-TR" altLang="tr-TR"/>
          </a:p>
        </p:txBody>
      </p:sp>
    </p:spTree>
    <p:extLst>
      <p:ext uri="{BB962C8B-B14F-4D97-AF65-F5344CB8AC3E}">
        <p14:creationId xmlns:p14="http://schemas.microsoft.com/office/powerpoint/2010/main" val="1287567167"/>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196752"/>
            <a:ext cx="8229600" cy="4684919"/>
          </a:xfrm>
        </p:spPr>
        <p:txBody>
          <a:bodyPr/>
          <a:lstStyle/>
          <a:p>
            <a:pPr marL="0" lvl="0" indent="0" algn="just">
              <a:buNone/>
            </a:pPr>
            <a:r>
              <a:rPr lang="tr-TR" sz="2400" b="1" dirty="0" smtClean="0"/>
              <a:t>33. Yurt </a:t>
            </a:r>
            <a:r>
              <a:rPr lang="tr-TR" sz="2400" b="1" dirty="0"/>
              <a:t>dışındaki öğrenciler veya açık öğretim ortaokulundan mezun öğrenciler, yerleştirmeye esas nakil tercih başvurularını nasıl yapacaktır</a:t>
            </a:r>
            <a:r>
              <a:rPr lang="tr-TR" sz="2400" b="1" dirty="0" smtClean="0"/>
              <a:t>?</a:t>
            </a:r>
          </a:p>
          <a:p>
            <a:pPr marL="0" lvl="0" indent="0" algn="just">
              <a:buNone/>
            </a:pPr>
            <a:endParaRPr lang="tr-TR" sz="2400" dirty="0"/>
          </a:p>
          <a:p>
            <a:pPr marL="0" indent="0" algn="just">
              <a:buNone/>
            </a:pPr>
            <a:r>
              <a:rPr lang="tr-TR" sz="2400" dirty="0"/>
              <a:t>Yurt dışındaki öğrenciler ve açık öğretim ortaokulundan mezun öğrenciler, yerleştirmeye esas nakil başvurularını Ölçme, Değerlendirme ve Sınav Hizmetleri Genel Müdürlüğü resmî internet sitesinde açılacak olan “Açık öğretim ortaokulu ve yurt dışı yerleştirmeye esas nakil başvuru ekranı” aracılığıyla yapacaktır. Başvuru çıktıları APS veya dengi hızlı posta hizmeti </a:t>
            </a:r>
            <a:r>
              <a:rPr lang="tr-TR" sz="2400" dirty="0" smtClean="0"/>
              <a:t>ile Millî Eğitim Bakanlığı </a:t>
            </a:r>
            <a:r>
              <a:rPr lang="tr-TR" sz="2400" dirty="0"/>
              <a:t>Ölçme Değerlendirme ve Sınav Hizmetleri Genel Müdürlüğü‐06500 Teknikokullar Yenimahalle/ANKARA adresine gönderilecektir. </a:t>
            </a:r>
          </a:p>
          <a:p>
            <a:pPr marL="0" indent="0" algn="just">
              <a:buNone/>
            </a:pPr>
            <a:endParaRPr lang="tr-TR" sz="24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36</a:t>
            </a:fld>
            <a:endParaRPr lang="tr-TR" altLang="tr-TR"/>
          </a:p>
        </p:txBody>
      </p:sp>
    </p:spTree>
    <p:extLst>
      <p:ext uri="{BB962C8B-B14F-4D97-AF65-F5344CB8AC3E}">
        <p14:creationId xmlns:p14="http://schemas.microsoft.com/office/powerpoint/2010/main" val="1015160201"/>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340768"/>
            <a:ext cx="8229600" cy="4785395"/>
          </a:xfrm>
        </p:spPr>
        <p:txBody>
          <a:bodyPr/>
          <a:lstStyle/>
          <a:p>
            <a:pPr marL="0" lvl="0" indent="0" algn="just">
              <a:buNone/>
            </a:pPr>
            <a:r>
              <a:rPr lang="tr-TR" sz="2800" b="1" dirty="0" smtClean="0"/>
              <a:t>34. Yerleştirmeye </a:t>
            </a:r>
            <a:r>
              <a:rPr lang="tr-TR" sz="2800" b="1" dirty="0"/>
              <a:t>esas nakil işlemlerinde, yerleştirme işlemleri nasıl yapılacaktır?</a:t>
            </a:r>
            <a:endParaRPr lang="tr-TR" sz="2800" dirty="0"/>
          </a:p>
          <a:p>
            <a:pPr marL="0" indent="0" algn="just">
              <a:buNone/>
            </a:pPr>
            <a:r>
              <a:rPr lang="tr-TR" sz="2800" dirty="0"/>
              <a:t> </a:t>
            </a:r>
          </a:p>
          <a:p>
            <a:pPr marL="0" indent="0" algn="just">
              <a:buNone/>
            </a:pPr>
            <a:r>
              <a:rPr lang="tr-TR" sz="2800" dirty="0"/>
              <a:t>Yerleştirme </a:t>
            </a:r>
            <a:r>
              <a:rPr lang="tr-TR" sz="2800" dirty="0" smtClean="0"/>
              <a:t>işlemleri; yerleştirme takviminde belirtilen tarihlerde,  </a:t>
            </a:r>
            <a:r>
              <a:rPr lang="tr-TR" sz="2800" dirty="0"/>
              <a:t>yerleştirmeye esas puan (YEP) üstünlüğüne </a:t>
            </a:r>
            <a:r>
              <a:rPr lang="tr-TR" sz="2800" dirty="0" smtClean="0"/>
              <a:t>göre ve boş kontenjanlara merkezî </a:t>
            </a:r>
            <a:r>
              <a:rPr lang="tr-TR" sz="2800" dirty="0"/>
              <a:t>olarak yapılacaktır. </a:t>
            </a:r>
          </a:p>
          <a:p>
            <a:pPr marL="0" indent="0" algn="just">
              <a:buNone/>
            </a:pPr>
            <a:r>
              <a:rPr lang="tr-TR" sz="2800" dirty="0"/>
              <a:t> </a:t>
            </a:r>
          </a:p>
          <a:p>
            <a:pPr marL="0" indent="0">
              <a:buNone/>
            </a:pPr>
            <a:endParaRPr lang="tr-TR"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37</a:t>
            </a:fld>
            <a:endParaRPr lang="tr-TR" altLang="tr-TR"/>
          </a:p>
        </p:txBody>
      </p:sp>
    </p:spTree>
    <p:extLst>
      <p:ext uri="{BB962C8B-B14F-4D97-AF65-F5344CB8AC3E}">
        <p14:creationId xmlns:p14="http://schemas.microsoft.com/office/powerpoint/2010/main" val="27222393"/>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35. Yerleştirmeye </a:t>
            </a:r>
            <a:r>
              <a:rPr lang="tr-TR" sz="2800" b="1" dirty="0"/>
              <a:t>esas nakil sonuçları</a:t>
            </a:r>
            <a:r>
              <a:rPr lang="tr-TR" sz="2800" dirty="0"/>
              <a:t> </a:t>
            </a:r>
            <a:r>
              <a:rPr lang="tr-TR" sz="2800" b="1" dirty="0"/>
              <a:t>ne zaman, hangi adresten ilan edilecek? </a:t>
            </a:r>
            <a:endParaRPr lang="tr-TR" sz="2800" dirty="0" smtClean="0"/>
          </a:p>
          <a:p>
            <a:pPr marL="0" indent="0" algn="just">
              <a:buNone/>
            </a:pPr>
            <a:r>
              <a:rPr lang="tr-TR" sz="2800" dirty="0" smtClean="0"/>
              <a:t>Yerleştirmeye </a:t>
            </a:r>
            <a:r>
              <a:rPr lang="tr-TR" sz="2800" dirty="0"/>
              <a:t>esas nakil işlemlerinin </a:t>
            </a:r>
            <a:r>
              <a:rPr lang="tr-TR" sz="2800" dirty="0" smtClean="0"/>
              <a:t>sonuçları, </a:t>
            </a:r>
          </a:p>
          <a:p>
            <a:pPr algn="just"/>
            <a:r>
              <a:rPr lang="tr-TR" sz="2800" dirty="0" smtClean="0"/>
              <a:t>24 </a:t>
            </a:r>
            <a:r>
              <a:rPr lang="tr-TR" sz="2800" dirty="0"/>
              <a:t>Ağustos </a:t>
            </a:r>
            <a:r>
              <a:rPr lang="tr-TR" sz="2800" dirty="0" smtClean="0"/>
              <a:t>2015</a:t>
            </a:r>
          </a:p>
          <a:p>
            <a:pPr algn="just"/>
            <a:r>
              <a:rPr lang="tr-TR" sz="2800" dirty="0" smtClean="0"/>
              <a:t>31 </a:t>
            </a:r>
            <a:r>
              <a:rPr lang="tr-TR" sz="2800" dirty="0"/>
              <a:t>Ağustos </a:t>
            </a:r>
            <a:r>
              <a:rPr lang="tr-TR" sz="2800" dirty="0" smtClean="0"/>
              <a:t>2015</a:t>
            </a:r>
          </a:p>
          <a:p>
            <a:pPr algn="just"/>
            <a:r>
              <a:rPr lang="tr-TR" sz="2800" dirty="0" smtClean="0"/>
              <a:t>7 </a:t>
            </a:r>
            <a:r>
              <a:rPr lang="tr-TR" sz="2800" dirty="0"/>
              <a:t>Eylül </a:t>
            </a:r>
            <a:r>
              <a:rPr lang="tr-TR" sz="2800" dirty="0" smtClean="0"/>
              <a:t>2015</a:t>
            </a:r>
          </a:p>
          <a:p>
            <a:pPr marL="0" indent="0" algn="just">
              <a:buNone/>
            </a:pPr>
            <a:r>
              <a:rPr lang="tr-TR" sz="2800" dirty="0" smtClean="0"/>
              <a:t> </a:t>
            </a:r>
            <a:r>
              <a:rPr lang="tr-TR" sz="2800" dirty="0"/>
              <a:t>tarihlerinde </a:t>
            </a:r>
            <a:r>
              <a:rPr lang="tr-TR" sz="2800" b="1" dirty="0" smtClean="0">
                <a:solidFill>
                  <a:srgbClr val="FF0000"/>
                </a:solidFill>
              </a:rPr>
              <a:t>e-okul.meb.gov.tr </a:t>
            </a:r>
            <a:r>
              <a:rPr lang="tr-TR" sz="2800" dirty="0" smtClean="0"/>
              <a:t>internet adresinden </a:t>
            </a:r>
            <a:r>
              <a:rPr lang="tr-TR" sz="2800" dirty="0"/>
              <a:t>ilan edilecektir.</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38</a:t>
            </a:fld>
            <a:endParaRPr lang="tr-TR" altLang="tr-TR"/>
          </a:p>
        </p:txBody>
      </p:sp>
    </p:spTree>
    <p:extLst>
      <p:ext uri="{BB962C8B-B14F-4D97-AF65-F5344CB8AC3E}">
        <p14:creationId xmlns:p14="http://schemas.microsoft.com/office/powerpoint/2010/main" val="1107812118"/>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36.Millî </a:t>
            </a:r>
            <a:r>
              <a:rPr lang="tr-TR" sz="2800" b="1" dirty="0"/>
              <a:t>eğitim müdürlüklerinde kurulan </a:t>
            </a:r>
            <a:r>
              <a:rPr lang="tr-TR" sz="2800" b="1" dirty="0" smtClean="0"/>
              <a:t>il/ilçe </a:t>
            </a:r>
            <a:r>
              <a:rPr lang="tr-TR" sz="2800" b="1" dirty="0"/>
              <a:t>ö</a:t>
            </a:r>
            <a:r>
              <a:rPr lang="tr-TR" sz="2800" b="1" dirty="0" smtClean="0"/>
              <a:t>ğrenci </a:t>
            </a:r>
            <a:r>
              <a:rPr lang="tr-TR" sz="2800" b="1" dirty="0"/>
              <a:t>y</a:t>
            </a:r>
            <a:r>
              <a:rPr lang="tr-TR" sz="2800" b="1" dirty="0" smtClean="0"/>
              <a:t>erleştirme </a:t>
            </a:r>
            <a:r>
              <a:rPr lang="tr-TR" sz="2800" b="1" dirty="0"/>
              <a:t>ve </a:t>
            </a:r>
            <a:r>
              <a:rPr lang="tr-TR" sz="2800" b="1" dirty="0" smtClean="0"/>
              <a:t>nakil </a:t>
            </a:r>
            <a:r>
              <a:rPr lang="tr-TR" sz="2800" b="1" dirty="0"/>
              <a:t>k</a:t>
            </a:r>
            <a:r>
              <a:rPr lang="tr-TR" sz="2800" b="1" dirty="0" smtClean="0"/>
              <a:t>omisyonlarına </a:t>
            </a:r>
            <a:r>
              <a:rPr lang="tr-TR" sz="2800" b="1" dirty="0"/>
              <a:t>hangi öğrenciler tercih başvurusu yapabilecektir</a:t>
            </a:r>
            <a:r>
              <a:rPr lang="tr-TR" sz="2800" b="1" dirty="0" smtClean="0"/>
              <a:t>?</a:t>
            </a:r>
          </a:p>
          <a:p>
            <a:pPr marL="0" lvl="0" indent="0" algn="just">
              <a:buNone/>
            </a:pPr>
            <a:endParaRPr lang="tr-TR" sz="2800" dirty="0"/>
          </a:p>
          <a:p>
            <a:pPr marL="0" indent="0" algn="just">
              <a:buNone/>
            </a:pPr>
            <a:r>
              <a:rPr lang="tr-TR" sz="2800" dirty="0" smtClean="0"/>
              <a:t>Sadece </a:t>
            </a:r>
            <a:r>
              <a:rPr lang="tr-TR" sz="2800" dirty="0"/>
              <a:t>açık öğretim kurumlarına yerleştirilen öğrenciler, istemeleri halinde </a:t>
            </a:r>
            <a:r>
              <a:rPr lang="tr-TR" sz="2800" dirty="0" smtClean="0"/>
              <a:t>millî </a:t>
            </a:r>
            <a:r>
              <a:rPr lang="tr-TR" sz="2800" dirty="0"/>
              <a:t>eğitim müdürlüklerinde kurulan </a:t>
            </a:r>
            <a:r>
              <a:rPr lang="tr-TR" sz="2800" dirty="0" smtClean="0"/>
              <a:t>il/ilçe </a:t>
            </a:r>
            <a:r>
              <a:rPr lang="tr-TR" sz="2800" dirty="0"/>
              <a:t>ö</a:t>
            </a:r>
            <a:r>
              <a:rPr lang="tr-TR" sz="2800" dirty="0" smtClean="0"/>
              <a:t>ğrenci </a:t>
            </a:r>
            <a:r>
              <a:rPr lang="tr-TR" sz="2800" dirty="0"/>
              <a:t>y</a:t>
            </a:r>
            <a:r>
              <a:rPr lang="tr-TR" sz="2800" dirty="0" smtClean="0"/>
              <a:t>erleştirme </a:t>
            </a:r>
            <a:r>
              <a:rPr lang="tr-TR" sz="2800" dirty="0"/>
              <a:t>ve </a:t>
            </a:r>
            <a:r>
              <a:rPr lang="tr-TR" sz="2800" dirty="0" smtClean="0"/>
              <a:t>nakil </a:t>
            </a:r>
            <a:r>
              <a:rPr lang="tr-TR" sz="2800" dirty="0"/>
              <a:t>k</a:t>
            </a:r>
            <a:r>
              <a:rPr lang="tr-TR" sz="2800" dirty="0" smtClean="0"/>
              <a:t>omisyonlarına </a:t>
            </a:r>
            <a:r>
              <a:rPr lang="tr-TR" sz="2800" dirty="0"/>
              <a:t>tercih başvurusu yapabilecek ve komisyonlar tarafından il/ilçe sınırları içindeki okullarda boş kalan kontenjanlara yerleştirilecektir.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39</a:t>
            </a:fld>
            <a:endParaRPr lang="tr-TR" altLang="tr-TR"/>
          </a:p>
        </p:txBody>
      </p:sp>
    </p:spTree>
    <p:extLst>
      <p:ext uri="{BB962C8B-B14F-4D97-AF65-F5344CB8AC3E}">
        <p14:creationId xmlns:p14="http://schemas.microsoft.com/office/powerpoint/2010/main" val="2502920659"/>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199" y="1772816"/>
            <a:ext cx="8240713" cy="4392488"/>
          </a:xfrm>
        </p:spPr>
        <p:txBody>
          <a:bodyPr/>
          <a:lstStyle/>
          <a:p>
            <a:pPr marL="0" lvl="0" indent="0" algn="just">
              <a:buNone/>
            </a:pPr>
            <a:r>
              <a:rPr lang="tr-TR" sz="2800" b="1" dirty="0" smtClean="0"/>
              <a:t>1. Okulların </a:t>
            </a:r>
            <a:r>
              <a:rPr lang="tr-TR" sz="2800" b="1" dirty="0"/>
              <a:t>kontenjan tabloları ne zaman, hangi adresten ilan edilecek? </a:t>
            </a:r>
            <a:endParaRPr lang="tr-TR" sz="2800" dirty="0"/>
          </a:p>
          <a:p>
            <a:pPr marL="0" indent="0" algn="just">
              <a:buNone/>
            </a:pPr>
            <a:endParaRPr lang="tr-TR" sz="2800" dirty="0" smtClean="0"/>
          </a:p>
          <a:p>
            <a:pPr marL="0" indent="0" algn="just">
              <a:buNone/>
            </a:pPr>
            <a:r>
              <a:rPr lang="tr-TR" sz="2800" dirty="0" smtClean="0"/>
              <a:t>Yerleştirme </a:t>
            </a:r>
            <a:r>
              <a:rPr lang="tr-TR" sz="2800" dirty="0"/>
              <a:t>yapılacak okulların tercihlere esas kontenjan </a:t>
            </a:r>
            <a:r>
              <a:rPr lang="tr-TR" sz="2800" dirty="0" smtClean="0"/>
              <a:t>tabloları,</a:t>
            </a:r>
            <a:r>
              <a:rPr lang="tr-TR" sz="2800" b="1" dirty="0">
                <a:solidFill>
                  <a:srgbClr val="FF0000"/>
                </a:solidFill>
              </a:rPr>
              <a:t> 24 Haziran 2015</a:t>
            </a:r>
            <a:r>
              <a:rPr lang="tr-TR" sz="2800" b="1" dirty="0"/>
              <a:t> </a:t>
            </a:r>
            <a:r>
              <a:rPr lang="tr-TR" sz="2800" dirty="0"/>
              <a:t>tarihinde </a:t>
            </a:r>
            <a:r>
              <a:rPr lang="tr-TR" sz="2800" b="1" dirty="0" smtClean="0">
                <a:solidFill>
                  <a:srgbClr val="FF0000"/>
                </a:solidFill>
              </a:rPr>
              <a:t>oges.meb.gov.tr </a:t>
            </a:r>
            <a:r>
              <a:rPr lang="tr-TR" sz="2800" dirty="0" smtClean="0"/>
              <a:t>internet </a:t>
            </a:r>
            <a:r>
              <a:rPr lang="tr-TR" sz="2800" dirty="0" smtClean="0"/>
              <a:t>adresinden ilan edilecektir.  </a:t>
            </a:r>
            <a:endParaRPr lang="tr-TR" sz="2800" dirty="0"/>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4</a:t>
            </a:fld>
            <a:endParaRPr lang="tr-TR" altLang="tr-TR"/>
          </a:p>
        </p:txBody>
      </p:sp>
    </p:spTree>
    <p:extLst>
      <p:ext uri="{BB962C8B-B14F-4D97-AF65-F5344CB8AC3E}">
        <p14:creationId xmlns:p14="http://schemas.microsoft.com/office/powerpoint/2010/main" val="4124986170"/>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37. İl/ilçe </a:t>
            </a:r>
            <a:r>
              <a:rPr lang="tr-TR" sz="2800" b="1" dirty="0"/>
              <a:t>ö</a:t>
            </a:r>
            <a:r>
              <a:rPr lang="tr-TR" sz="2800" b="1" dirty="0" smtClean="0"/>
              <a:t>ğrenci </a:t>
            </a:r>
            <a:r>
              <a:rPr lang="tr-TR" sz="2800" b="1" dirty="0"/>
              <a:t>y</a:t>
            </a:r>
            <a:r>
              <a:rPr lang="tr-TR" sz="2800" b="1" dirty="0" smtClean="0"/>
              <a:t>erleştirme </a:t>
            </a:r>
            <a:r>
              <a:rPr lang="tr-TR" sz="2800" b="1" dirty="0"/>
              <a:t>ve </a:t>
            </a:r>
            <a:r>
              <a:rPr lang="tr-TR" sz="2800" b="1" dirty="0" smtClean="0"/>
              <a:t>nakil </a:t>
            </a:r>
            <a:r>
              <a:rPr lang="tr-TR" sz="2800" b="1" dirty="0"/>
              <a:t>k</a:t>
            </a:r>
            <a:r>
              <a:rPr lang="tr-TR" sz="2800" b="1" dirty="0" smtClean="0"/>
              <a:t>omisyonları </a:t>
            </a:r>
            <a:r>
              <a:rPr lang="tr-TR" sz="2800" b="1" dirty="0"/>
              <a:t>hangi tarihlerde tercih başvurusu alacaktır</a:t>
            </a:r>
            <a:r>
              <a:rPr lang="tr-TR" sz="2800" b="1" dirty="0" smtClean="0"/>
              <a:t>?</a:t>
            </a:r>
          </a:p>
          <a:p>
            <a:pPr marL="0" lvl="0" indent="0" algn="just">
              <a:buNone/>
            </a:pPr>
            <a:endParaRPr lang="tr-TR" sz="2800" dirty="0"/>
          </a:p>
          <a:p>
            <a:pPr marL="0" indent="0" algn="just">
              <a:buNone/>
            </a:pPr>
            <a:r>
              <a:rPr lang="tr-TR" sz="2800" dirty="0" smtClean="0"/>
              <a:t>İl/ilçe </a:t>
            </a:r>
            <a:r>
              <a:rPr lang="tr-TR" sz="2800" dirty="0"/>
              <a:t>ö</a:t>
            </a:r>
            <a:r>
              <a:rPr lang="tr-TR" sz="2800" dirty="0" smtClean="0"/>
              <a:t>ğrenci </a:t>
            </a:r>
            <a:r>
              <a:rPr lang="tr-TR" sz="2800" dirty="0"/>
              <a:t>y</a:t>
            </a:r>
            <a:r>
              <a:rPr lang="tr-TR" sz="2800" dirty="0" smtClean="0"/>
              <a:t>erleştirme </a:t>
            </a:r>
            <a:r>
              <a:rPr lang="tr-TR" sz="2800" dirty="0"/>
              <a:t>ve n</a:t>
            </a:r>
            <a:r>
              <a:rPr lang="tr-TR" sz="2800" dirty="0" smtClean="0"/>
              <a:t>akil </a:t>
            </a:r>
            <a:r>
              <a:rPr lang="tr-TR" sz="2800" dirty="0"/>
              <a:t>k</a:t>
            </a:r>
            <a:r>
              <a:rPr lang="tr-TR" sz="2800" dirty="0" smtClean="0"/>
              <a:t>omisyonları, </a:t>
            </a:r>
          </a:p>
          <a:p>
            <a:pPr marL="0" indent="0" algn="just">
              <a:buNone/>
            </a:pPr>
            <a:r>
              <a:rPr lang="tr-TR" sz="2800" b="1" dirty="0" smtClean="0">
                <a:solidFill>
                  <a:srgbClr val="FF0000"/>
                </a:solidFill>
              </a:rPr>
              <a:t>07-10 </a:t>
            </a:r>
            <a:r>
              <a:rPr lang="tr-TR" sz="2800" b="1" dirty="0">
                <a:solidFill>
                  <a:srgbClr val="FF0000"/>
                </a:solidFill>
              </a:rPr>
              <a:t>Eylül 2015</a:t>
            </a:r>
            <a:r>
              <a:rPr lang="tr-TR" sz="2800" dirty="0"/>
              <a:t> tarihlerinde tercih başvurusu alacaktır.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40</a:t>
            </a:fld>
            <a:endParaRPr lang="tr-TR" altLang="tr-TR"/>
          </a:p>
        </p:txBody>
      </p:sp>
    </p:spTree>
    <p:extLst>
      <p:ext uri="{BB962C8B-B14F-4D97-AF65-F5344CB8AC3E}">
        <p14:creationId xmlns:p14="http://schemas.microsoft.com/office/powerpoint/2010/main" val="2682314405"/>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38.İl/ilçe </a:t>
            </a:r>
            <a:r>
              <a:rPr lang="tr-TR" sz="2800" b="1" dirty="0"/>
              <a:t>ö</a:t>
            </a:r>
            <a:r>
              <a:rPr lang="tr-TR" sz="2800" b="1" dirty="0" smtClean="0"/>
              <a:t>ğrenci </a:t>
            </a:r>
            <a:r>
              <a:rPr lang="tr-TR" sz="2800" b="1" dirty="0"/>
              <a:t>y</a:t>
            </a:r>
            <a:r>
              <a:rPr lang="tr-TR" sz="2800" b="1" dirty="0" smtClean="0"/>
              <a:t>erleştirme </a:t>
            </a:r>
            <a:r>
              <a:rPr lang="tr-TR" sz="2800" b="1" dirty="0"/>
              <a:t>ve </a:t>
            </a:r>
            <a:r>
              <a:rPr lang="tr-TR" sz="2800" b="1" dirty="0" smtClean="0"/>
              <a:t>nakil </a:t>
            </a:r>
            <a:r>
              <a:rPr lang="tr-TR" sz="2800" b="1" dirty="0"/>
              <a:t>k</a:t>
            </a:r>
            <a:r>
              <a:rPr lang="tr-TR" sz="2800" b="1" dirty="0" smtClean="0"/>
              <a:t>omisyonlarına </a:t>
            </a:r>
            <a:r>
              <a:rPr lang="tr-TR" sz="2800" b="1" dirty="0"/>
              <a:t>yapılan tercih başvurularında öğrenciler kaç okul tercih edilebilir</a:t>
            </a:r>
            <a:r>
              <a:rPr lang="tr-TR" sz="2800" b="1" dirty="0" smtClean="0"/>
              <a:t>?</a:t>
            </a:r>
          </a:p>
          <a:p>
            <a:pPr marL="0" lvl="0" indent="0" algn="just">
              <a:buNone/>
            </a:pPr>
            <a:endParaRPr lang="tr-TR" sz="2800" dirty="0"/>
          </a:p>
          <a:p>
            <a:pPr marL="0" indent="0" algn="just">
              <a:buNone/>
            </a:pPr>
            <a:r>
              <a:rPr lang="tr-TR" sz="2800" dirty="0"/>
              <a:t>Öğrenciler bu başvuruda </a:t>
            </a:r>
            <a:r>
              <a:rPr lang="tr-TR" sz="2800" b="1" dirty="0">
                <a:solidFill>
                  <a:srgbClr val="FF0000"/>
                </a:solidFill>
              </a:rPr>
              <a:t>il/ilçe sınırları içinde yer alan </a:t>
            </a:r>
            <a:endParaRPr lang="tr-TR" sz="2800" b="1" dirty="0" smtClean="0">
              <a:solidFill>
                <a:srgbClr val="FF0000"/>
              </a:solidFill>
            </a:endParaRPr>
          </a:p>
          <a:p>
            <a:pPr marL="0" indent="0" algn="just">
              <a:buNone/>
            </a:pPr>
            <a:r>
              <a:rPr lang="tr-TR" sz="2800" b="1" dirty="0" smtClean="0">
                <a:solidFill>
                  <a:srgbClr val="FF0000"/>
                </a:solidFill>
              </a:rPr>
              <a:t>3 </a:t>
            </a:r>
            <a:r>
              <a:rPr lang="tr-TR" sz="2800" b="1" dirty="0">
                <a:solidFill>
                  <a:srgbClr val="FF0000"/>
                </a:solidFill>
              </a:rPr>
              <a:t>okul</a:t>
            </a:r>
            <a:r>
              <a:rPr lang="tr-TR" sz="2800" dirty="0"/>
              <a:t> tercih edebilecektir.</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41</a:t>
            </a:fld>
            <a:endParaRPr lang="tr-TR" altLang="tr-TR"/>
          </a:p>
        </p:txBody>
      </p:sp>
    </p:spTree>
    <p:extLst>
      <p:ext uri="{BB962C8B-B14F-4D97-AF65-F5344CB8AC3E}">
        <p14:creationId xmlns:p14="http://schemas.microsoft.com/office/powerpoint/2010/main" val="1231246668"/>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39. İl/ilçe öğrenci yerleştirme </a:t>
            </a:r>
            <a:r>
              <a:rPr lang="tr-TR" sz="2800" b="1" dirty="0"/>
              <a:t>ve </a:t>
            </a:r>
            <a:r>
              <a:rPr lang="tr-TR" sz="2800" b="1" dirty="0" smtClean="0"/>
              <a:t>nakil komisyonlarına </a:t>
            </a:r>
            <a:r>
              <a:rPr lang="tr-TR" sz="2800" b="1" dirty="0"/>
              <a:t>yapılan tercih başvurularına göre  yerleştirme işlemlerini nasıl yapılacaktır</a:t>
            </a:r>
            <a:r>
              <a:rPr lang="tr-TR" sz="2800" b="1" dirty="0" smtClean="0"/>
              <a:t>?</a:t>
            </a:r>
          </a:p>
          <a:p>
            <a:pPr marL="0" lvl="0" indent="0" algn="just">
              <a:buNone/>
            </a:pPr>
            <a:endParaRPr lang="tr-TR" sz="2800" dirty="0"/>
          </a:p>
          <a:p>
            <a:pPr marL="0" indent="0" algn="just">
              <a:buNone/>
            </a:pPr>
            <a:r>
              <a:rPr lang="tr-TR" sz="2800" dirty="0"/>
              <a:t>Yerleştirme </a:t>
            </a:r>
            <a:r>
              <a:rPr lang="tr-TR" sz="2800" dirty="0" smtClean="0"/>
              <a:t>işlemleri; il/ilçe öğrenci yerleştirme </a:t>
            </a:r>
            <a:r>
              <a:rPr lang="tr-TR" sz="2800" dirty="0"/>
              <a:t>ve </a:t>
            </a:r>
            <a:r>
              <a:rPr lang="tr-TR" sz="2800" dirty="0" smtClean="0"/>
              <a:t>nakil komisyonları </a:t>
            </a:r>
            <a:r>
              <a:rPr lang="tr-TR" sz="2800" dirty="0"/>
              <a:t>tarafından, nakil mevzuatına göre,  il/ilçe sınırları </a:t>
            </a:r>
            <a:r>
              <a:rPr lang="tr-TR" sz="2800" dirty="0" smtClean="0"/>
              <a:t>içinde ve </a:t>
            </a:r>
            <a:r>
              <a:rPr lang="tr-TR" sz="2800" dirty="0"/>
              <a:t>yerleştirmeye esas puan üstünlüğüne göre yapılacaktır.</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42</a:t>
            </a:fld>
            <a:endParaRPr lang="tr-TR" altLang="tr-TR"/>
          </a:p>
        </p:txBody>
      </p:sp>
    </p:spTree>
    <p:extLst>
      <p:ext uri="{BB962C8B-B14F-4D97-AF65-F5344CB8AC3E}">
        <p14:creationId xmlns:p14="http://schemas.microsoft.com/office/powerpoint/2010/main" val="1820092458"/>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40. İl/ilçe öğrenci yerleştirme </a:t>
            </a:r>
            <a:r>
              <a:rPr lang="tr-TR" sz="2800" b="1" dirty="0"/>
              <a:t>ve </a:t>
            </a:r>
            <a:r>
              <a:rPr lang="tr-TR" sz="2800" b="1" dirty="0" smtClean="0"/>
              <a:t>nakil komisyonları </a:t>
            </a:r>
            <a:r>
              <a:rPr lang="tr-TR" sz="2800" b="1" dirty="0"/>
              <a:t>tarafından yapılan yerleştirme sonuçları ne zaman, hangi adresten ilan edilecek? </a:t>
            </a:r>
            <a:endParaRPr lang="tr-TR" sz="2800" b="1" dirty="0" smtClean="0"/>
          </a:p>
          <a:p>
            <a:pPr marL="0" lvl="0" indent="0" algn="just">
              <a:buNone/>
            </a:pPr>
            <a:endParaRPr lang="tr-TR" sz="2800" dirty="0"/>
          </a:p>
          <a:p>
            <a:pPr marL="0" indent="0" algn="just">
              <a:buNone/>
            </a:pPr>
            <a:r>
              <a:rPr lang="tr-TR" sz="2800" dirty="0" smtClean="0"/>
              <a:t>İl/ilçe öğrenci yerleştirme </a:t>
            </a:r>
            <a:r>
              <a:rPr lang="tr-TR" sz="2800" dirty="0"/>
              <a:t>ve </a:t>
            </a:r>
            <a:r>
              <a:rPr lang="tr-TR" sz="2800" dirty="0" smtClean="0"/>
              <a:t>nakil komisyonları </a:t>
            </a:r>
            <a:r>
              <a:rPr lang="tr-TR" sz="2800" dirty="0"/>
              <a:t>tarafından yapılan yerleştirme sonuçları, </a:t>
            </a:r>
            <a:r>
              <a:rPr lang="tr-TR" sz="2800" b="1" dirty="0">
                <a:solidFill>
                  <a:srgbClr val="FF0000"/>
                </a:solidFill>
              </a:rPr>
              <a:t>11 Eylül 2015</a:t>
            </a:r>
            <a:r>
              <a:rPr lang="tr-TR" sz="2800" dirty="0">
                <a:solidFill>
                  <a:srgbClr val="FF0000"/>
                </a:solidFill>
              </a:rPr>
              <a:t> </a:t>
            </a:r>
            <a:r>
              <a:rPr lang="tr-TR" sz="2800" dirty="0" smtClean="0"/>
              <a:t>tarihinde</a:t>
            </a:r>
            <a:r>
              <a:rPr lang="tr-TR" sz="2800" dirty="0" smtClean="0">
                <a:solidFill>
                  <a:srgbClr val="FF0000"/>
                </a:solidFill>
              </a:rPr>
              <a:t> </a:t>
            </a:r>
            <a:r>
              <a:rPr lang="tr-TR" sz="2800" b="1" dirty="0" smtClean="0">
                <a:solidFill>
                  <a:srgbClr val="FF0000"/>
                </a:solidFill>
              </a:rPr>
              <a:t>e-okul.meb.gov.tr </a:t>
            </a:r>
            <a:r>
              <a:rPr lang="tr-TR" sz="2800" dirty="0" smtClean="0"/>
              <a:t>internet</a:t>
            </a:r>
            <a:r>
              <a:rPr lang="tr-TR" sz="2800" b="1" dirty="0" smtClean="0"/>
              <a:t> </a:t>
            </a:r>
            <a:r>
              <a:rPr lang="tr-TR" sz="2800" dirty="0" smtClean="0"/>
              <a:t>adresinden </a:t>
            </a:r>
            <a:r>
              <a:rPr lang="tr-TR" sz="2800" dirty="0"/>
              <a:t>ilan edilecektir.</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43</a:t>
            </a:fld>
            <a:endParaRPr lang="tr-TR" altLang="tr-TR"/>
          </a:p>
        </p:txBody>
      </p:sp>
    </p:spTree>
    <p:extLst>
      <p:ext uri="{BB962C8B-B14F-4D97-AF65-F5344CB8AC3E}">
        <p14:creationId xmlns:p14="http://schemas.microsoft.com/office/powerpoint/2010/main" val="1772225712"/>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124744"/>
            <a:ext cx="8229600" cy="5001419"/>
          </a:xfrm>
        </p:spPr>
        <p:txBody>
          <a:bodyPr/>
          <a:lstStyle/>
          <a:p>
            <a:pPr marL="0" lvl="0" indent="0" algn="just">
              <a:buNone/>
            </a:pPr>
            <a:r>
              <a:rPr lang="tr-TR" sz="2400" b="1" dirty="0" smtClean="0"/>
              <a:t>41. Genel </a:t>
            </a:r>
            <a:r>
              <a:rPr lang="tr-TR" sz="2400" b="1" dirty="0"/>
              <a:t>ilköğretim programını tamamlayan ve tercih yapan/yapmayan özel eğitim ihtiyacı olan öğrencilerden özel eğitim değerlendirme kurulu raporu doğrultusunda kaynaştırma yoluyla eğitim alacak öğrencilerin yerleştirme işlemleri nasıl yapılacaktır? </a:t>
            </a:r>
            <a:endParaRPr lang="tr-TR" sz="2400" b="1" dirty="0" smtClean="0"/>
          </a:p>
          <a:p>
            <a:pPr marL="0" lvl="0" indent="0" algn="just">
              <a:buNone/>
            </a:pPr>
            <a:endParaRPr lang="tr-TR" sz="2400" dirty="0"/>
          </a:p>
          <a:p>
            <a:pPr marL="0" indent="0" algn="just">
              <a:buNone/>
            </a:pPr>
            <a:r>
              <a:rPr lang="tr-TR" sz="2400" dirty="0"/>
              <a:t>Bu öğrenciler, il/ilçe öğrenci yerleştirme ve nakil komisyonu kararı ile engel durumu ve özellikleri ile ikamet adresleri dikkate alınarak </a:t>
            </a:r>
            <a:r>
              <a:rPr lang="tr-TR" sz="2400" dirty="0" err="1"/>
              <a:t>anadolu</a:t>
            </a:r>
            <a:r>
              <a:rPr lang="tr-TR" sz="2400" dirty="0"/>
              <a:t> liseleri, </a:t>
            </a:r>
            <a:r>
              <a:rPr lang="tr-TR" sz="2400" dirty="0" err="1"/>
              <a:t>anadolu</a:t>
            </a:r>
            <a:r>
              <a:rPr lang="tr-TR" sz="2400" dirty="0"/>
              <a:t> imam hatip liseleri, mesleki ve teknik </a:t>
            </a:r>
            <a:r>
              <a:rPr lang="tr-TR" sz="2400" dirty="0" err="1"/>
              <a:t>anadolu</a:t>
            </a:r>
            <a:r>
              <a:rPr lang="tr-TR" sz="2400" dirty="0"/>
              <a:t> liseleri, çok programlı </a:t>
            </a:r>
            <a:r>
              <a:rPr lang="tr-TR" sz="2400" dirty="0" err="1"/>
              <a:t>anadolu</a:t>
            </a:r>
            <a:r>
              <a:rPr lang="tr-TR" sz="2400" dirty="0"/>
              <a:t> liseleri ile mesleki ve teknik eğitim merkezlerine her bir şubede iki öğrenciyi geçmeyecek şekilde, şubelere dengeli bir şekilde yerleştirilebilecektir. </a:t>
            </a:r>
          </a:p>
          <a:p>
            <a:pPr marL="0" indent="0" algn="just">
              <a:buNone/>
            </a:pPr>
            <a:r>
              <a:rPr lang="tr-TR" sz="2400" dirty="0"/>
              <a:t> </a:t>
            </a:r>
          </a:p>
          <a:p>
            <a:pPr marL="0" indent="0" algn="just">
              <a:buNone/>
            </a:pPr>
            <a:endParaRPr lang="tr-TR" sz="24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44</a:t>
            </a:fld>
            <a:endParaRPr lang="tr-TR" altLang="tr-TR"/>
          </a:p>
        </p:txBody>
      </p:sp>
    </p:spTree>
    <p:extLst>
      <p:ext uri="{BB962C8B-B14F-4D97-AF65-F5344CB8AC3E}">
        <p14:creationId xmlns:p14="http://schemas.microsoft.com/office/powerpoint/2010/main" val="4109292436"/>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268760"/>
            <a:ext cx="8229600" cy="4857403"/>
          </a:xfrm>
        </p:spPr>
        <p:txBody>
          <a:bodyPr/>
          <a:lstStyle/>
          <a:p>
            <a:pPr marL="0" indent="0" algn="just">
              <a:buNone/>
            </a:pPr>
            <a:r>
              <a:rPr lang="tr-TR" sz="2400" b="1" dirty="0" smtClean="0"/>
              <a:t>42.Genel </a:t>
            </a:r>
            <a:r>
              <a:rPr lang="tr-TR" sz="2400" b="1" dirty="0"/>
              <a:t>ilköğretim programını tamamlayan ve tercih yapan/yapmayan özel eğitim ihtiyacı olan öğrencilerden, özel eğitim değerlendirme kurulu raporu doğrultusunda kaynaştırma yoluyla eğitime devam edemeyecek öğrencilerin yerleştirme işlemleri nasıl yapılacaktır? </a:t>
            </a:r>
            <a:endParaRPr lang="tr-TR" sz="2400" b="1" dirty="0" smtClean="0"/>
          </a:p>
          <a:p>
            <a:pPr marL="0" indent="0" algn="just">
              <a:buNone/>
            </a:pPr>
            <a:endParaRPr lang="tr-TR" sz="2400" dirty="0"/>
          </a:p>
          <a:p>
            <a:pPr marL="0" indent="0" algn="just">
              <a:buNone/>
            </a:pPr>
            <a:r>
              <a:rPr lang="tr-TR" sz="2400" dirty="0"/>
              <a:t>Bu öğrencilerin ortaöğretim kademesindeki gündüzlü özel eğitim okullarına/ kurumlarına yerleştirilmesi/nakilleri ile ilgili iş ve işlemler il/ilçe öğrenci yerleştirme ve nakil komisyonları iş birliği ile il/ilçe özel eğitim hizmetleri kurulunca yapılacaktır. Ortaöğretim kademesindeki yatılı özel eğitim okullarına/ kurumlarına yerleştirme ile ilgili iş ve işlemler ise Özel Eğitim ve Rehberlik Hizmetleri Genel Müdürlüğünce yapılacaktır.</a:t>
            </a:r>
          </a:p>
          <a:p>
            <a:pPr marL="0" indent="0" algn="just">
              <a:buNone/>
            </a:pPr>
            <a:endParaRPr lang="tr-TR" sz="24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45</a:t>
            </a:fld>
            <a:endParaRPr lang="tr-TR" altLang="tr-TR"/>
          </a:p>
        </p:txBody>
      </p:sp>
    </p:spTree>
    <p:extLst>
      <p:ext uri="{BB962C8B-B14F-4D97-AF65-F5344CB8AC3E}">
        <p14:creationId xmlns:p14="http://schemas.microsoft.com/office/powerpoint/2010/main" val="4249115598"/>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268760"/>
            <a:ext cx="8229600" cy="4857403"/>
          </a:xfrm>
        </p:spPr>
        <p:txBody>
          <a:bodyPr/>
          <a:lstStyle/>
          <a:p>
            <a:pPr marL="0" lvl="0" indent="0" algn="just">
              <a:buNone/>
            </a:pPr>
            <a:r>
              <a:rPr lang="tr-TR" sz="2800" b="1" dirty="0" smtClean="0"/>
              <a:t>43. Özel </a:t>
            </a:r>
            <a:r>
              <a:rPr lang="tr-TR" sz="2800" b="1" dirty="0"/>
              <a:t>okullarda %100 burslu okutulacak öğrenciler nasıl belirlenecektir</a:t>
            </a:r>
            <a:r>
              <a:rPr lang="tr-TR" sz="2800" b="1" dirty="0" smtClean="0"/>
              <a:t>?</a:t>
            </a:r>
            <a:endParaRPr lang="tr-TR" sz="2800" dirty="0"/>
          </a:p>
          <a:p>
            <a:pPr marL="0" lvl="0" indent="0" algn="just">
              <a:buNone/>
            </a:pPr>
            <a:endParaRPr lang="tr-TR" sz="2800" dirty="0"/>
          </a:p>
          <a:p>
            <a:pPr marL="0" indent="0" algn="just">
              <a:buNone/>
            </a:pPr>
            <a:r>
              <a:rPr lang="tr-TR" sz="2800" dirty="0" smtClean="0"/>
              <a:t>Özel </a:t>
            </a:r>
            <a:r>
              <a:rPr lang="tr-TR" sz="2800" dirty="0"/>
              <a:t>okullarda %100 burslu okutulacak öğrenciler, Millî Eğitim Bakanlığı </a:t>
            </a:r>
            <a:r>
              <a:rPr lang="tr-TR" sz="2800" dirty="0" smtClean="0"/>
              <a:t>tarafından, puan </a:t>
            </a:r>
            <a:r>
              <a:rPr lang="tr-TR" sz="2800" dirty="0"/>
              <a:t>üstünlüğü esasına göre %5’lik dilimden seçilerek yapılacaktır. Yerel şartları dolayısıyla Türkiye genelindeki ilk % 5’lik dilimden öğrenci alamayan özel okullar, tam bursluluğa karşılık gelen boş kontenjanlarını il genelindeki ilk % 5’lik dilimden karşılayabileceklerdir. </a:t>
            </a:r>
          </a:p>
          <a:p>
            <a:pPr marL="0" indent="0" algn="just">
              <a:buNone/>
            </a:pPr>
            <a:r>
              <a:rPr lang="tr-TR" sz="2800" dirty="0"/>
              <a:t>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46</a:t>
            </a:fld>
            <a:endParaRPr lang="tr-TR" altLang="tr-TR"/>
          </a:p>
        </p:txBody>
      </p:sp>
    </p:spTree>
    <p:extLst>
      <p:ext uri="{BB962C8B-B14F-4D97-AF65-F5344CB8AC3E}">
        <p14:creationId xmlns:p14="http://schemas.microsoft.com/office/powerpoint/2010/main" val="540369893"/>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340768"/>
            <a:ext cx="8229600" cy="4785395"/>
          </a:xfrm>
        </p:spPr>
        <p:txBody>
          <a:bodyPr/>
          <a:lstStyle/>
          <a:p>
            <a:pPr marL="0" lvl="0" indent="0" algn="just">
              <a:buNone/>
            </a:pPr>
            <a:r>
              <a:rPr lang="tr-TR" sz="2400" b="1" dirty="0" smtClean="0"/>
              <a:t>44. Yerleştirmeye </a:t>
            </a:r>
            <a:r>
              <a:rPr lang="tr-TR" sz="2400" b="1" dirty="0"/>
              <a:t>esas puanları eşit olan iki öğrencinin aynı okulu tercih ettiği ve bu öğrencilerden sadece birinin yerleştirilebildiği bir durumda, hangi öğrenci öncelik hakkına sahip olur? </a:t>
            </a:r>
            <a:endParaRPr lang="tr-TR" sz="2400" dirty="0"/>
          </a:p>
          <a:p>
            <a:pPr marL="0" indent="0" algn="just">
              <a:buNone/>
            </a:pPr>
            <a:endParaRPr lang="tr-TR" sz="2400" dirty="0"/>
          </a:p>
          <a:p>
            <a:pPr marL="0" indent="0" algn="just">
              <a:buNone/>
            </a:pPr>
            <a:r>
              <a:rPr lang="tr-TR" sz="2400" dirty="0" smtClean="0"/>
              <a:t>Yerleştirmeye </a:t>
            </a:r>
            <a:r>
              <a:rPr lang="tr-TR" sz="2400" dirty="0"/>
              <a:t>esas puanların eşit olması hâlinde, </a:t>
            </a:r>
            <a:r>
              <a:rPr lang="tr-TR" sz="2400" dirty="0" err="1"/>
              <a:t>ağırlıklandırılmış</a:t>
            </a:r>
            <a:r>
              <a:rPr lang="tr-TR" sz="2400" dirty="0"/>
              <a:t> ortak sınav puanı, eşitliğin devam etmesi hâlinde sırasıyla 8’inci, 7’nci ve 6’ncı sınıflardaki yılsonu başarı puanı üstünlüğü, eşitliğin devam etmesi hâlinde tercih önceliği, yine eşitliğin devam etmesi hâlinde okula özürsüz devamsızlık yapılan gün sayısının azlığı, bunların da eşit olması hâlinde ise öğrencinin doğum tarihine göre yaşça küçük olanların önceliği dikkate alınır.</a:t>
            </a:r>
          </a:p>
          <a:p>
            <a:pPr marL="0" indent="0" algn="just">
              <a:buNone/>
            </a:pPr>
            <a:r>
              <a:rPr lang="tr-TR" sz="2400" dirty="0"/>
              <a:t> </a:t>
            </a:r>
          </a:p>
          <a:p>
            <a:pPr marL="0" indent="0" algn="just">
              <a:buNone/>
            </a:pPr>
            <a:endParaRPr lang="tr-TR" sz="24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47</a:t>
            </a:fld>
            <a:endParaRPr lang="tr-TR" altLang="tr-TR"/>
          </a:p>
        </p:txBody>
      </p:sp>
    </p:spTree>
    <p:extLst>
      <p:ext uri="{BB962C8B-B14F-4D97-AF65-F5344CB8AC3E}">
        <p14:creationId xmlns:p14="http://schemas.microsoft.com/office/powerpoint/2010/main" val="2727834091"/>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2. Tercih </a:t>
            </a:r>
            <a:r>
              <a:rPr lang="tr-TR" sz="2800" b="1" dirty="0"/>
              <a:t>yapılacak okulların tanıtım bilgileri (yabancı dil, pansiyon durumu, öğrenim süresi, </a:t>
            </a:r>
            <a:r>
              <a:rPr lang="tr-TR" sz="2800" b="1" dirty="0" smtClean="0"/>
              <a:t>alan/dal…) </a:t>
            </a:r>
            <a:r>
              <a:rPr lang="tr-TR" sz="2800" b="1" dirty="0"/>
              <a:t>nasıl öğrenilebilir?</a:t>
            </a:r>
            <a:endParaRPr lang="tr-TR" sz="2800" dirty="0"/>
          </a:p>
          <a:p>
            <a:pPr marL="0" indent="0" algn="just">
              <a:buNone/>
            </a:pPr>
            <a:endParaRPr lang="tr-TR" sz="2800" dirty="0" smtClean="0"/>
          </a:p>
          <a:p>
            <a:pPr marL="0" indent="0" algn="just">
              <a:buNone/>
            </a:pPr>
            <a:r>
              <a:rPr lang="tr-TR" sz="2800" dirty="0" smtClean="0"/>
              <a:t>Okulların </a:t>
            </a:r>
            <a:r>
              <a:rPr lang="tr-TR" sz="2800" dirty="0"/>
              <a:t>tanıtım bilgilerine </a:t>
            </a:r>
            <a:r>
              <a:rPr lang="tr-TR" sz="2800" b="1" dirty="0">
                <a:solidFill>
                  <a:srgbClr val="FF0000"/>
                </a:solidFill>
              </a:rPr>
              <a:t>24 Haziran 2015 </a:t>
            </a:r>
            <a:r>
              <a:rPr lang="tr-TR" sz="2800" dirty="0"/>
              <a:t>tarihinde </a:t>
            </a:r>
            <a:r>
              <a:rPr lang="tr-TR" sz="2800" b="1" dirty="0" smtClean="0">
                <a:solidFill>
                  <a:srgbClr val="FF0000"/>
                </a:solidFill>
              </a:rPr>
              <a:t>oges.meb.gov.tr</a:t>
            </a:r>
            <a:r>
              <a:rPr lang="tr-TR" sz="2800" dirty="0"/>
              <a:t> </a:t>
            </a:r>
            <a:r>
              <a:rPr lang="tr-TR" sz="2800" dirty="0" smtClean="0"/>
              <a:t>internet </a:t>
            </a:r>
            <a:r>
              <a:rPr lang="tr-TR" sz="2800" dirty="0" smtClean="0"/>
              <a:t>adresinde </a:t>
            </a:r>
            <a:r>
              <a:rPr lang="tr-TR" sz="2800" dirty="0"/>
              <a:t>yayımlanacak olan kontenjan tablolarından ulaşılabilir. </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5</a:t>
            </a:fld>
            <a:endParaRPr lang="tr-TR" altLang="tr-TR"/>
          </a:p>
        </p:txBody>
      </p:sp>
    </p:spTree>
    <p:extLst>
      <p:ext uri="{BB962C8B-B14F-4D97-AF65-F5344CB8AC3E}">
        <p14:creationId xmlns:p14="http://schemas.microsoft.com/office/powerpoint/2010/main" val="685798497"/>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sz="2800" b="1" dirty="0" smtClean="0"/>
              <a:t>3. Tercih </a:t>
            </a:r>
            <a:r>
              <a:rPr lang="tr-TR" sz="2800" b="1" dirty="0"/>
              <a:t>ve yerleştirme işlemleriyle ilgili duyurular </a:t>
            </a:r>
            <a:r>
              <a:rPr lang="tr-TR" sz="2800" b="1" dirty="0" smtClean="0"/>
              <a:t>nereden </a:t>
            </a:r>
            <a:r>
              <a:rPr lang="tr-TR" sz="2800" b="1" dirty="0"/>
              <a:t>takip edilebilir</a:t>
            </a:r>
            <a:r>
              <a:rPr lang="tr-TR" sz="2800" b="1" dirty="0" smtClean="0"/>
              <a:t>?</a:t>
            </a:r>
          </a:p>
          <a:p>
            <a:pPr marL="0" indent="0" algn="just">
              <a:buNone/>
            </a:pPr>
            <a:endParaRPr lang="tr-TR" sz="2800" b="1" dirty="0"/>
          </a:p>
          <a:p>
            <a:pPr marL="0" indent="0" algn="just">
              <a:buNone/>
            </a:pPr>
            <a:r>
              <a:rPr lang="tr-TR" sz="2800" dirty="0"/>
              <a:t>Tercih ve yerleştirme işlemleriyle ilgili tüm duyulara </a:t>
            </a:r>
            <a:r>
              <a:rPr lang="tr-TR" sz="2800" b="1" dirty="0" smtClean="0">
                <a:solidFill>
                  <a:srgbClr val="FF0000"/>
                </a:solidFill>
              </a:rPr>
              <a:t>oges.meb.gov.tr </a:t>
            </a:r>
            <a:r>
              <a:rPr lang="tr-TR" sz="2800" dirty="0" smtClean="0"/>
              <a:t>internet </a:t>
            </a:r>
            <a:r>
              <a:rPr lang="tr-TR" sz="2800" dirty="0"/>
              <a:t>adresinden ulaşılabilir. Ayrıca bu süreçte yapılması gereken işlemlerle ilgili tüm ortaokul müdürlüklerinden bilgi edinilebilir.</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6</a:t>
            </a:fld>
            <a:endParaRPr lang="tr-TR" altLang="tr-TR"/>
          </a:p>
        </p:txBody>
      </p:sp>
    </p:spTree>
    <p:extLst>
      <p:ext uri="{BB962C8B-B14F-4D97-AF65-F5344CB8AC3E}">
        <p14:creationId xmlns:p14="http://schemas.microsoft.com/office/powerpoint/2010/main" val="1493662560"/>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4. Öğrencilerin </a:t>
            </a:r>
            <a:r>
              <a:rPr lang="tr-TR" sz="2800" b="1" dirty="0"/>
              <a:t>yerleştirmeye esas puanları (YEP) ne zaman, hangi adresten ilan edilecek? </a:t>
            </a:r>
            <a:endParaRPr lang="tr-TR" sz="2800" dirty="0"/>
          </a:p>
          <a:p>
            <a:pPr marL="0" indent="0" algn="just">
              <a:buNone/>
            </a:pPr>
            <a:endParaRPr lang="tr-TR" sz="2800" dirty="0" smtClean="0"/>
          </a:p>
          <a:p>
            <a:pPr marL="0" indent="0" algn="just">
              <a:buNone/>
            </a:pPr>
            <a:r>
              <a:rPr lang="tr-TR" sz="2800" dirty="0" smtClean="0"/>
              <a:t>Öğrencilerimizin </a:t>
            </a:r>
            <a:r>
              <a:rPr lang="tr-TR" sz="2800" dirty="0"/>
              <a:t>yerleştirmeye esas </a:t>
            </a:r>
            <a:r>
              <a:rPr lang="tr-TR" sz="2800" dirty="0" smtClean="0"/>
              <a:t>puanları, </a:t>
            </a:r>
          </a:p>
          <a:p>
            <a:pPr marL="0" indent="0" algn="just">
              <a:buNone/>
            </a:pPr>
            <a:r>
              <a:rPr lang="tr-TR" sz="2800" b="1" dirty="0" smtClean="0">
                <a:solidFill>
                  <a:srgbClr val="FF0000"/>
                </a:solidFill>
              </a:rPr>
              <a:t>24 </a:t>
            </a:r>
            <a:r>
              <a:rPr lang="tr-TR" sz="2800" b="1" dirty="0">
                <a:solidFill>
                  <a:srgbClr val="FF0000"/>
                </a:solidFill>
              </a:rPr>
              <a:t>Haziran 2015</a:t>
            </a:r>
            <a:r>
              <a:rPr lang="tr-TR" sz="2800" dirty="0"/>
              <a:t> tarihinde </a:t>
            </a:r>
            <a:r>
              <a:rPr lang="tr-TR" sz="2800" b="1" dirty="0" smtClean="0">
                <a:solidFill>
                  <a:srgbClr val="FF0000"/>
                </a:solidFill>
              </a:rPr>
              <a:t>e-okul.meb.gov.tr </a:t>
            </a:r>
            <a:r>
              <a:rPr lang="tr-TR" sz="2800" dirty="0" smtClean="0"/>
              <a:t>internet adresinden </a:t>
            </a:r>
            <a:r>
              <a:rPr lang="tr-TR" sz="2800" dirty="0"/>
              <a:t>ilan edilecektir.</a:t>
            </a:r>
          </a:p>
          <a:p>
            <a:pPr marL="0" indent="0" algn="just">
              <a:buNone/>
            </a:pPr>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7</a:t>
            </a:fld>
            <a:endParaRPr lang="tr-TR" altLang="tr-TR"/>
          </a:p>
        </p:txBody>
      </p:sp>
    </p:spTree>
    <p:extLst>
      <p:ext uri="{BB962C8B-B14F-4D97-AF65-F5344CB8AC3E}">
        <p14:creationId xmlns:p14="http://schemas.microsoft.com/office/powerpoint/2010/main" val="555699462"/>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sz="2800" b="1" dirty="0" smtClean="0"/>
              <a:t>5. </a:t>
            </a:r>
            <a:r>
              <a:rPr lang="tr-TR" sz="2800" b="1" dirty="0"/>
              <a:t>Y</a:t>
            </a:r>
            <a:r>
              <a:rPr lang="tr-TR" sz="2800" b="1" dirty="0" smtClean="0"/>
              <a:t>etenek sınavında başarılı olan bir öğrenci, herhangi </a:t>
            </a:r>
            <a:r>
              <a:rPr lang="tr-TR" sz="2800" b="1" dirty="0"/>
              <a:t>bir güzel sanatlar lisesi veya spor lisesine kayıt olmak isterse, bu işlemi hangi tarihe kadar yapabilir?</a:t>
            </a:r>
            <a:endParaRPr lang="tr-TR" sz="2800" dirty="0"/>
          </a:p>
          <a:p>
            <a:pPr algn="just"/>
            <a:endParaRPr lang="tr-TR" sz="2800" dirty="0" smtClean="0"/>
          </a:p>
          <a:p>
            <a:pPr marL="0" indent="0" algn="just">
              <a:buNone/>
            </a:pPr>
            <a:r>
              <a:rPr lang="tr-TR" sz="2800" dirty="0" smtClean="0"/>
              <a:t>Yetenek sınavlarında başarılı olan öğrenciler, </a:t>
            </a:r>
            <a:r>
              <a:rPr lang="tr-TR" sz="2800" dirty="0"/>
              <a:t>güzel </a:t>
            </a:r>
            <a:r>
              <a:rPr lang="tr-TR" sz="2800" dirty="0" smtClean="0"/>
              <a:t>sanatlar lisesi veya </a:t>
            </a:r>
            <a:r>
              <a:rPr lang="tr-TR" sz="2800" dirty="0"/>
              <a:t>spor </a:t>
            </a:r>
            <a:r>
              <a:rPr lang="tr-TR" sz="2800" dirty="0" smtClean="0"/>
              <a:t>liselerine </a:t>
            </a:r>
            <a:r>
              <a:rPr lang="tr-TR" sz="2800" b="1" dirty="0" smtClean="0">
                <a:solidFill>
                  <a:srgbClr val="FF0000"/>
                </a:solidFill>
              </a:rPr>
              <a:t>10 </a:t>
            </a:r>
            <a:r>
              <a:rPr lang="tr-TR" sz="2800" b="1" dirty="0">
                <a:solidFill>
                  <a:srgbClr val="FF0000"/>
                </a:solidFill>
              </a:rPr>
              <a:t>Temmuz 2015</a:t>
            </a:r>
            <a:r>
              <a:rPr lang="tr-TR" sz="2800" b="1" dirty="0"/>
              <a:t> </a:t>
            </a:r>
            <a:r>
              <a:rPr lang="tr-TR" sz="2800" dirty="0"/>
              <a:t>tarihine kadar kayıt yaptırabilecektir.</a:t>
            </a:r>
          </a:p>
          <a:p>
            <a:pPr marL="0" indent="0" algn="just">
              <a:buNone/>
            </a:pPr>
            <a:endParaRPr lang="tr-TR" sz="2800" dirty="0"/>
          </a:p>
          <a:p>
            <a:pPr algn="just"/>
            <a:endParaRPr lang="tr-TR" sz="28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8</a:t>
            </a:fld>
            <a:endParaRPr lang="tr-TR" altLang="tr-TR"/>
          </a:p>
        </p:txBody>
      </p:sp>
    </p:spTree>
    <p:extLst>
      <p:ext uri="{BB962C8B-B14F-4D97-AF65-F5344CB8AC3E}">
        <p14:creationId xmlns:p14="http://schemas.microsoft.com/office/powerpoint/2010/main" val="3652607939"/>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340768"/>
            <a:ext cx="8229600" cy="4785395"/>
          </a:xfrm>
        </p:spPr>
        <p:txBody>
          <a:bodyPr/>
          <a:lstStyle/>
          <a:p>
            <a:pPr marL="0" lvl="0" indent="0" algn="just">
              <a:buNone/>
            </a:pPr>
            <a:r>
              <a:rPr lang="tr-TR" sz="2800" b="1" dirty="0" smtClean="0"/>
              <a:t>6. Güzel </a:t>
            </a:r>
            <a:r>
              <a:rPr lang="tr-TR" sz="2800" b="1" dirty="0"/>
              <a:t>sanatlar veya spor liselerine kayıt yaptıran öğrenciler yerleştirme veya yerleştirmeye esas nakil işlemleri için tercih yapabilir mi</a:t>
            </a:r>
            <a:r>
              <a:rPr lang="tr-TR" sz="2800" b="1" dirty="0" smtClean="0"/>
              <a:t>?</a:t>
            </a:r>
          </a:p>
          <a:p>
            <a:pPr marL="0" lvl="0" indent="0" algn="just">
              <a:buNone/>
            </a:pPr>
            <a:endParaRPr lang="tr-TR" sz="2400" dirty="0"/>
          </a:p>
          <a:p>
            <a:pPr marL="0" indent="0" algn="just">
              <a:buNone/>
            </a:pPr>
            <a:r>
              <a:rPr lang="tr-TR" sz="2400" dirty="0"/>
              <a:t>Güzel sanatlar veya spor liselerine kayıt yaptıran öğrenciler, hem yerleştirme işlemleri için hem de yerleştirmeye esas nakil işlemleri için tercih yapabilirler. Ancak, bu öğrenciler tercihleri doğrultusunda bir okula </a:t>
            </a:r>
            <a:r>
              <a:rPr lang="tr-TR" sz="2400" dirty="0" smtClean="0"/>
              <a:t>yerleştirilmeleri halinde, </a:t>
            </a:r>
            <a:r>
              <a:rPr lang="tr-TR" sz="2400" dirty="0"/>
              <a:t>güzel </a:t>
            </a:r>
            <a:r>
              <a:rPr lang="tr-TR" sz="2400" dirty="0" smtClean="0"/>
              <a:t>sanatlar lisesi </a:t>
            </a:r>
            <a:r>
              <a:rPr lang="tr-TR" sz="2400" dirty="0"/>
              <a:t>veya spor </a:t>
            </a:r>
            <a:r>
              <a:rPr lang="tr-TR" sz="2400" dirty="0" smtClean="0"/>
              <a:t>lisesindeki </a:t>
            </a:r>
            <a:r>
              <a:rPr lang="tr-TR" sz="2400" dirty="0"/>
              <a:t>kayıtları iptal olacaktır. Tercihleri doğrultusunda yerleştirildikleri okula kayıtları otomatik olarak yapılacaktır.  </a:t>
            </a:r>
          </a:p>
          <a:p>
            <a:pPr marL="0" indent="0" algn="just">
              <a:buNone/>
            </a:pPr>
            <a:endParaRPr lang="tr-TR" sz="2400" dirty="0"/>
          </a:p>
        </p:txBody>
      </p:sp>
      <p:sp>
        <p:nvSpPr>
          <p:cNvPr id="4" name="Slayt Numarası Yer Tutucusu 3"/>
          <p:cNvSpPr>
            <a:spLocks noGrp="1"/>
          </p:cNvSpPr>
          <p:nvPr>
            <p:ph type="sldNum" sz="quarter" idx="12"/>
          </p:nvPr>
        </p:nvSpPr>
        <p:spPr/>
        <p:txBody>
          <a:bodyPr/>
          <a:lstStyle/>
          <a:p>
            <a:fld id="{E6135F68-3668-4962-A497-10E3DEBC8A3A}" type="slidenum">
              <a:rPr lang="tr-TR" altLang="tr-TR" smtClean="0"/>
              <a:pPr/>
              <a:t>9</a:t>
            </a:fld>
            <a:endParaRPr lang="tr-TR" altLang="tr-TR"/>
          </a:p>
        </p:txBody>
      </p:sp>
    </p:spTree>
    <p:extLst>
      <p:ext uri="{BB962C8B-B14F-4D97-AF65-F5344CB8AC3E}">
        <p14:creationId xmlns:p14="http://schemas.microsoft.com/office/powerpoint/2010/main" val="3139241536"/>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9903</TotalTime>
  <Words>2862</Words>
  <Application>Microsoft Office PowerPoint</Application>
  <PresentationFormat>Ekran Gösterisi (4:3)</PresentationFormat>
  <Paragraphs>298</Paragraphs>
  <Slides>47</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47</vt:i4>
      </vt:variant>
    </vt:vector>
  </HeadingPairs>
  <TitlesOfParts>
    <vt:vector size="51"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Bahar TUNCER</dc:creator>
  <cp:lastModifiedBy>Emel ILICAN</cp:lastModifiedBy>
  <cp:revision>866</cp:revision>
  <dcterms:created xsi:type="dcterms:W3CDTF">2011-10-11T08:25:07Z</dcterms:created>
  <dcterms:modified xsi:type="dcterms:W3CDTF">2015-06-17T11:53:05Z</dcterms:modified>
</cp:coreProperties>
</file>